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404" r:id="rId2"/>
    <p:sldId id="430" r:id="rId3"/>
    <p:sldId id="380" r:id="rId4"/>
    <p:sldId id="431" r:id="rId5"/>
    <p:sldId id="445" r:id="rId6"/>
    <p:sldId id="429" r:id="rId7"/>
    <p:sldId id="444" r:id="rId8"/>
    <p:sldId id="436" r:id="rId9"/>
    <p:sldId id="437" r:id="rId10"/>
    <p:sldId id="438" r:id="rId11"/>
    <p:sldId id="439" r:id="rId12"/>
    <p:sldId id="440" r:id="rId13"/>
    <p:sldId id="441" r:id="rId14"/>
    <p:sldId id="442" r:id="rId15"/>
    <p:sldId id="443" r:id="rId16"/>
    <p:sldId id="434" r:id="rId17"/>
    <p:sldId id="435" r:id="rId18"/>
    <p:sldId id="432" r:id="rId19"/>
    <p:sldId id="428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22" userDrawn="1">
          <p15:clr>
            <a:srgbClr val="A4A3A4"/>
          </p15:clr>
        </p15:guide>
        <p15:guide id="2" pos="461" userDrawn="1">
          <p15:clr>
            <a:srgbClr val="A4A3A4"/>
          </p15:clr>
        </p15:guide>
        <p15:guide id="3" pos="7219" userDrawn="1">
          <p15:clr>
            <a:srgbClr val="A4A3A4"/>
          </p15:clr>
        </p15:guide>
        <p15:guide id="4" orient="horz" pos="1298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tthew Mclaughlin" initials="MM" lastIdx="1" clrIdx="0">
    <p:extLst>
      <p:ext uri="{19B8F6BF-5375-455C-9EA6-DF929625EA0E}">
        <p15:presenceInfo xmlns:p15="http://schemas.microsoft.com/office/powerpoint/2012/main" userId="S-1-5-21-1686955226-6980545-3633959933-15393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D9D9"/>
    <a:srgbClr val="00732F"/>
    <a:srgbClr val="E4002B"/>
    <a:srgbClr val="FF9933"/>
    <a:srgbClr val="00ACEC"/>
    <a:srgbClr val="FEFEFE"/>
    <a:srgbClr val="2B6E40"/>
    <a:srgbClr val="FFFFFF"/>
    <a:srgbClr val="002395"/>
    <a:srgbClr val="EC1F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04" autoAdjust="0"/>
    <p:restoredTop sz="94050" autoAdjust="0"/>
  </p:normalViewPr>
  <p:slideViewPr>
    <p:cSldViewPr snapToGrid="0">
      <p:cViewPr varScale="1">
        <p:scale>
          <a:sx n="108" d="100"/>
          <a:sy n="108" d="100"/>
        </p:scale>
        <p:origin x="1002" y="108"/>
      </p:cViewPr>
      <p:guideLst>
        <p:guide orient="horz" pos="822"/>
        <p:guide pos="461"/>
        <p:guide pos="7219"/>
        <p:guide orient="horz" pos="129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52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6C41F1-7F20-4FC2-9FE2-E22D34F5A6A4}" type="datetimeFigureOut">
              <a:rPr lang="en-AU" smtClean="0"/>
              <a:pPr/>
              <a:t>28/03/2022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95790A-00E9-4AEB-9FBD-731CE57E5581}" type="slidenum">
              <a:rPr lang="en-AU" smtClean="0"/>
              <a:pPr/>
              <a:t>‹N›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842770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b="1" baseline="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5790A-00E9-4AEB-9FBD-731CE57E5581}" type="slidenum">
              <a:rPr lang="en-AU" smtClean="0"/>
              <a:pPr/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513957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5790A-00E9-4AEB-9FBD-731CE57E5581}" type="slidenum">
              <a:rPr lang="en-AU" smtClean="0"/>
              <a:pPr/>
              <a:t>15</a:t>
            </a:fld>
            <a:endParaRPr lang="en-A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b="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5790A-00E9-4AEB-9FBD-731CE57E5581}" type="slidenum">
              <a:rPr lang="en-AU" smtClean="0"/>
              <a:pPr/>
              <a:t>16</a:t>
            </a:fld>
            <a:endParaRPr lang="en-A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baseline="0" dirty="0"/>
          </a:p>
          <a:p>
            <a:r>
              <a:rPr lang="it-IT" dirty="0"/>
              <a:t>Per l’azione 1, indicare il link aziendale dove avete pubblicato il kit</a:t>
            </a:r>
          </a:p>
          <a:p>
            <a:endParaRPr lang="it-IT" dirty="0"/>
          </a:p>
          <a:p>
            <a:r>
              <a:rPr lang="it-IT" dirty="0"/>
              <a:t>Per l’azione 3, inserire anche una</a:t>
            </a:r>
            <a:r>
              <a:rPr lang="it-IT" baseline="0" dirty="0"/>
              <a:t> mail aziendale se si vuole ricevere un feedback rispetto all’uso di Otto Investimenti</a:t>
            </a:r>
            <a:endParaRPr lang="it-IT" dirty="0"/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5790A-00E9-4AEB-9FBD-731CE57E5581}" type="slidenum">
              <a:rPr lang="en-AU" smtClean="0"/>
              <a:pPr/>
              <a:t>17</a:t>
            </a:fld>
            <a:endParaRPr lang="en-A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b="1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5790A-00E9-4AEB-9FBD-731CE57E5581}" type="slidenum">
              <a:rPr lang="en-AU" smtClean="0"/>
              <a:pPr/>
              <a:t>18</a:t>
            </a:fld>
            <a:endParaRPr lang="en-A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t-IT" b="1" dirty="0"/>
              <a:t> 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5790A-00E9-4AEB-9FBD-731CE57E5581}" type="slidenum">
              <a:rPr lang="en-AU" smtClean="0"/>
              <a:pPr/>
              <a:t>19</a:t>
            </a:fld>
            <a:endParaRPr lang="en-A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b="1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5790A-00E9-4AEB-9FBD-731CE57E5581}" type="slidenum">
              <a:rPr lang="en-AU" smtClean="0"/>
              <a:pPr/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4412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u="sng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5790A-00E9-4AEB-9FBD-731CE57E5581}" type="slidenum">
              <a:rPr lang="en-AU" smtClean="0"/>
              <a:pPr/>
              <a:t>4</a:t>
            </a:fld>
            <a:endParaRPr lang="en-A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5790A-00E9-4AEB-9FBD-731CE57E5581}" type="slidenum">
              <a:rPr lang="en-AU" smtClean="0"/>
              <a:pPr/>
              <a:t>5</a:t>
            </a:fld>
            <a:endParaRPr lang="en-A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sz="1200" b="1" i="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5790A-00E9-4AEB-9FBD-731CE57E5581}" type="slidenum">
              <a:rPr lang="en-AU" smtClean="0"/>
              <a:pPr/>
              <a:t>6</a:t>
            </a:fld>
            <a:endParaRPr lang="en-A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5790A-00E9-4AEB-9FBD-731CE57E5581}" type="slidenum">
              <a:rPr lang="en-AU" smtClean="0"/>
              <a:pPr/>
              <a:t>7</a:t>
            </a:fld>
            <a:endParaRPr lang="en-A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5790A-00E9-4AEB-9FBD-731CE57E5581}" type="slidenum">
              <a:rPr lang="en-AU" smtClean="0"/>
              <a:pPr/>
              <a:t>9</a:t>
            </a:fld>
            <a:endParaRPr lang="en-A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5790A-00E9-4AEB-9FBD-731CE57E5581}" type="slidenum">
              <a:rPr lang="en-AU" smtClean="0"/>
              <a:pPr/>
              <a:t>13</a:t>
            </a:fld>
            <a:endParaRPr lang="en-A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5790A-00E9-4AEB-9FBD-731CE57E5581}" type="slidenum">
              <a:rPr lang="en-AU" smtClean="0"/>
              <a:pPr/>
              <a:t>14</a:t>
            </a:fld>
            <a:endParaRPr lang="en-A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937997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9379977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4000" y="5416657"/>
            <a:ext cx="1511300" cy="850000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 rot="16200000">
            <a:off x="5845178" y="511173"/>
            <a:ext cx="501650" cy="12192003"/>
          </a:xfrm>
          <a:prstGeom prst="rect">
            <a:avLst/>
          </a:prstGeom>
          <a:solidFill>
            <a:srgbClr val="00A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" name="Rectangle 8"/>
          <p:cNvSpPr/>
          <p:nvPr userDrawn="1"/>
        </p:nvSpPr>
        <p:spPr>
          <a:xfrm rot="16200000">
            <a:off x="5845176" y="-5877235"/>
            <a:ext cx="501650" cy="12192002"/>
          </a:xfrm>
          <a:prstGeom prst="rect">
            <a:avLst/>
          </a:prstGeom>
          <a:solidFill>
            <a:srgbClr val="2B6E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1" name="TextBox 10"/>
          <p:cNvSpPr txBox="1"/>
          <p:nvPr userDrawn="1"/>
        </p:nvSpPr>
        <p:spPr>
          <a:xfrm>
            <a:off x="4026383" y="6432204"/>
            <a:ext cx="7864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400" b="1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@ISPAH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5214258" y="6432204"/>
            <a:ext cx="13705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400" b="1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Info@ISPAH.org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6876821" y="6432204"/>
            <a:ext cx="13546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400" b="1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www.ISPAH.org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4060" y="6397499"/>
            <a:ext cx="788318" cy="39415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7682" y="6484987"/>
            <a:ext cx="470905" cy="23545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1960" y="6401594"/>
            <a:ext cx="807021" cy="403511"/>
          </a:xfrm>
          <a:prstGeom prst="rect">
            <a:avLst/>
          </a:prstGeom>
        </p:spPr>
      </p:pic>
      <p:sp>
        <p:nvSpPr>
          <p:cNvPr id="17" name="TextBox 16"/>
          <p:cNvSpPr txBox="1"/>
          <p:nvPr userDrawn="1"/>
        </p:nvSpPr>
        <p:spPr>
          <a:xfrm>
            <a:off x="10612646" y="6448824"/>
            <a:ext cx="12780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400" b="1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#8Investments</a:t>
            </a:r>
          </a:p>
        </p:txBody>
      </p:sp>
    </p:spTree>
    <p:extLst>
      <p:ext uri="{BB962C8B-B14F-4D97-AF65-F5344CB8AC3E}">
        <p14:creationId xmlns:p14="http://schemas.microsoft.com/office/powerpoint/2010/main" val="28741602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 rot="16200000">
            <a:off x="5813615" y="479610"/>
            <a:ext cx="564774" cy="12192002"/>
          </a:xfrm>
          <a:prstGeom prst="rect">
            <a:avLst/>
          </a:prstGeom>
          <a:solidFill>
            <a:srgbClr val="00A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" name="Rectangle 2"/>
          <p:cNvSpPr/>
          <p:nvPr userDrawn="1"/>
        </p:nvSpPr>
        <p:spPr>
          <a:xfrm rot="16200000">
            <a:off x="4896630" y="-4928690"/>
            <a:ext cx="2398741" cy="12192002"/>
          </a:xfrm>
          <a:prstGeom prst="rect">
            <a:avLst/>
          </a:prstGeom>
          <a:solidFill>
            <a:srgbClr val="00A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" name="TextBox 3"/>
          <p:cNvSpPr txBox="1"/>
          <p:nvPr userDrawn="1"/>
        </p:nvSpPr>
        <p:spPr>
          <a:xfrm>
            <a:off x="4026383" y="6432204"/>
            <a:ext cx="7864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400" b="1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@ISPAH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5214258" y="6432204"/>
            <a:ext cx="13705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400" b="1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Info@ISPAH.org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6876821" y="6432204"/>
            <a:ext cx="13546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400" b="1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www.ISPAH.org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4060" y="6397499"/>
            <a:ext cx="788318" cy="39415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7682" y="6484987"/>
            <a:ext cx="470905" cy="23545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1960" y="6401594"/>
            <a:ext cx="807021" cy="40351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8587" y="275693"/>
            <a:ext cx="3420648" cy="1924301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838200" y="2955831"/>
            <a:ext cx="10515600" cy="1325563"/>
          </a:xfrm>
        </p:spPr>
        <p:txBody>
          <a:bodyPr/>
          <a:lstStyle>
            <a:lvl1pPr algn="ctr">
              <a:defRPr b="1">
                <a:solidFill>
                  <a:srgbClr val="00ACEC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13" name="TextBox 12"/>
          <p:cNvSpPr txBox="1"/>
          <p:nvPr userDrawn="1"/>
        </p:nvSpPr>
        <p:spPr>
          <a:xfrm>
            <a:off x="10612646" y="6448824"/>
            <a:ext cx="12780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400" b="1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#8Investments</a:t>
            </a:r>
          </a:p>
        </p:txBody>
      </p:sp>
    </p:spTree>
    <p:extLst>
      <p:ext uri="{BB962C8B-B14F-4D97-AF65-F5344CB8AC3E}">
        <p14:creationId xmlns:p14="http://schemas.microsoft.com/office/powerpoint/2010/main" val="27431567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1065213"/>
            <a:ext cx="3886200" cy="73501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943100"/>
            <a:ext cx="3200400" cy="8763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28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43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00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66F1F-CE9B-4651-A6AA-CD717754106B}" type="datetimeFigureOut">
              <a:rPr lang="en-US" smtClean="0"/>
              <a:pPr/>
              <a:t>3/28/2022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pPr/>
              <a:t>‹N›</a:t>
            </a:fld>
            <a:endParaRPr lang="en-US"/>
          </a:p>
        </p:txBody>
      </p:sp>
      <p:sp>
        <p:nvSpPr>
          <p:cNvPr id="9" name="Segnaposto immagine 8">
            <a:extLst>
              <a:ext uri="{FF2B5EF4-FFF2-40B4-BE49-F238E27FC236}">
                <a16:creationId xmlns:a16="http://schemas.microsoft.com/office/drawing/2014/main" id="{6A70F83A-23FC-4140-BAB4-5A017CDBB74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0123487" y="5959452"/>
            <a:ext cx="1230313" cy="579437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r>
              <a:rPr lang="it-IT" dirty="0"/>
              <a:t>Inserire logo aziendale</a:t>
            </a:r>
          </a:p>
        </p:txBody>
      </p:sp>
    </p:spTree>
    <p:extLst>
      <p:ext uri="{BB962C8B-B14F-4D97-AF65-F5344CB8AC3E}">
        <p14:creationId xmlns:p14="http://schemas.microsoft.com/office/powerpoint/2010/main" val="2114586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4000" y="5416657"/>
            <a:ext cx="1511300" cy="850000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 rot="16200000">
            <a:off x="5845178" y="511173"/>
            <a:ext cx="501650" cy="12192003"/>
          </a:xfrm>
          <a:prstGeom prst="rect">
            <a:avLst/>
          </a:prstGeom>
          <a:solidFill>
            <a:srgbClr val="00A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" name="Rectangle 8"/>
          <p:cNvSpPr/>
          <p:nvPr userDrawn="1"/>
        </p:nvSpPr>
        <p:spPr>
          <a:xfrm rot="16200000">
            <a:off x="5845176" y="-5877235"/>
            <a:ext cx="501650" cy="12192002"/>
          </a:xfrm>
          <a:prstGeom prst="rect">
            <a:avLst/>
          </a:prstGeom>
          <a:solidFill>
            <a:srgbClr val="2B6E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1" name="TextBox 10"/>
          <p:cNvSpPr txBox="1"/>
          <p:nvPr userDrawn="1"/>
        </p:nvSpPr>
        <p:spPr>
          <a:xfrm>
            <a:off x="4026383" y="6432204"/>
            <a:ext cx="7864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400" b="1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@ISPAH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5214258" y="6432204"/>
            <a:ext cx="13705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400" b="1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Info@ISPAH.org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6876821" y="6432204"/>
            <a:ext cx="13546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400" b="1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www.ISPAH.org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4060" y="6397499"/>
            <a:ext cx="788318" cy="39415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7682" y="6484987"/>
            <a:ext cx="470905" cy="23545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1960" y="6401594"/>
            <a:ext cx="807021" cy="403511"/>
          </a:xfrm>
          <a:prstGeom prst="rect">
            <a:avLst/>
          </a:prstGeom>
        </p:spPr>
      </p:pic>
      <p:sp>
        <p:nvSpPr>
          <p:cNvPr id="17" name="TextBox 16"/>
          <p:cNvSpPr txBox="1"/>
          <p:nvPr userDrawn="1"/>
        </p:nvSpPr>
        <p:spPr>
          <a:xfrm>
            <a:off x="10612646" y="6448824"/>
            <a:ext cx="12780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400" b="1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#8Investments</a:t>
            </a:r>
          </a:p>
        </p:txBody>
      </p:sp>
    </p:spTree>
    <p:extLst>
      <p:ext uri="{BB962C8B-B14F-4D97-AF65-F5344CB8AC3E}">
        <p14:creationId xmlns:p14="http://schemas.microsoft.com/office/powerpoint/2010/main" val="38325992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4000" y="5416657"/>
            <a:ext cx="1511300" cy="850000"/>
          </a:xfrm>
          <a:prstGeom prst="rect">
            <a:avLst/>
          </a:prstGeom>
        </p:spPr>
      </p:pic>
      <p:sp>
        <p:nvSpPr>
          <p:cNvPr id="3" name="Rectangle 2"/>
          <p:cNvSpPr/>
          <p:nvPr userDrawn="1"/>
        </p:nvSpPr>
        <p:spPr>
          <a:xfrm rot="16200000">
            <a:off x="5845178" y="511173"/>
            <a:ext cx="501650" cy="12192003"/>
          </a:xfrm>
          <a:prstGeom prst="rect">
            <a:avLst/>
          </a:prstGeom>
          <a:solidFill>
            <a:srgbClr val="00A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" name="Rectangle 3"/>
          <p:cNvSpPr/>
          <p:nvPr userDrawn="1"/>
        </p:nvSpPr>
        <p:spPr>
          <a:xfrm rot="16200000">
            <a:off x="5845176" y="-5877235"/>
            <a:ext cx="501650" cy="12192002"/>
          </a:xfrm>
          <a:prstGeom prst="rect">
            <a:avLst/>
          </a:prstGeom>
          <a:solidFill>
            <a:srgbClr val="2B6E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" name="TextBox 4"/>
          <p:cNvSpPr txBox="1"/>
          <p:nvPr userDrawn="1"/>
        </p:nvSpPr>
        <p:spPr>
          <a:xfrm>
            <a:off x="4026383" y="6432204"/>
            <a:ext cx="7864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400" b="1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@ISPAH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5214258" y="6432204"/>
            <a:ext cx="13705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400" b="1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Info@ISPAH.org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6876821" y="6432204"/>
            <a:ext cx="13546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400" b="1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www.ISPAH.org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4060" y="6397499"/>
            <a:ext cx="788318" cy="39415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7682" y="6484987"/>
            <a:ext cx="470905" cy="23545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1960" y="6401594"/>
            <a:ext cx="807021" cy="403511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10612646" y="6448824"/>
            <a:ext cx="12780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400" b="1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#8Investments</a:t>
            </a:r>
          </a:p>
        </p:txBody>
      </p:sp>
    </p:spTree>
    <p:extLst>
      <p:ext uri="{BB962C8B-B14F-4D97-AF65-F5344CB8AC3E}">
        <p14:creationId xmlns:p14="http://schemas.microsoft.com/office/powerpoint/2010/main" val="39099327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 rot="16200000">
            <a:off x="5845178" y="511173"/>
            <a:ext cx="501650" cy="12192003"/>
          </a:xfrm>
          <a:prstGeom prst="rect">
            <a:avLst/>
          </a:prstGeom>
          <a:solidFill>
            <a:srgbClr val="00A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" name="Rectangle 2"/>
          <p:cNvSpPr/>
          <p:nvPr userDrawn="1"/>
        </p:nvSpPr>
        <p:spPr>
          <a:xfrm rot="16200000">
            <a:off x="5845176" y="-5877235"/>
            <a:ext cx="501650" cy="12192002"/>
          </a:xfrm>
          <a:prstGeom prst="rect">
            <a:avLst/>
          </a:prstGeom>
          <a:solidFill>
            <a:srgbClr val="2B6E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" name="TextBox 3"/>
          <p:cNvSpPr txBox="1"/>
          <p:nvPr userDrawn="1"/>
        </p:nvSpPr>
        <p:spPr>
          <a:xfrm>
            <a:off x="4026383" y="6432204"/>
            <a:ext cx="7864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400" b="1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@ISPAH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5214258" y="6432204"/>
            <a:ext cx="13705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400" b="1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Info@ISPAH.org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6876821" y="6432204"/>
            <a:ext cx="13546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400" b="1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www.ISPAH.org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4060" y="6397499"/>
            <a:ext cx="788318" cy="39415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7682" y="6484987"/>
            <a:ext cx="470905" cy="23545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1960" y="6401594"/>
            <a:ext cx="807021" cy="403511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10612646" y="6448824"/>
            <a:ext cx="12780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400" b="1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#8Investments</a:t>
            </a:r>
          </a:p>
        </p:txBody>
      </p:sp>
    </p:spTree>
    <p:extLst>
      <p:ext uri="{BB962C8B-B14F-4D97-AF65-F5344CB8AC3E}">
        <p14:creationId xmlns:p14="http://schemas.microsoft.com/office/powerpoint/2010/main" val="27822362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76653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 rot="16200000">
            <a:off x="2650971" y="-2683031"/>
            <a:ext cx="6890059" cy="12192002"/>
          </a:xfrm>
          <a:prstGeom prst="rect">
            <a:avLst/>
          </a:prstGeom>
          <a:solidFill>
            <a:srgbClr val="2B6E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4026383" y="6432204"/>
            <a:ext cx="7864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400" b="1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@ISPAH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5214258" y="6432204"/>
            <a:ext cx="13705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400" b="1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Info@ISPAH.org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6876821" y="6432204"/>
            <a:ext cx="13546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400" b="1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www.ISPAH.org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4060" y="6397499"/>
            <a:ext cx="788318" cy="39415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7682" y="6484987"/>
            <a:ext cx="470905" cy="23545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1960" y="6401594"/>
            <a:ext cx="807021" cy="40351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8587" y="275693"/>
            <a:ext cx="3420648" cy="1924301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838200" y="2955831"/>
            <a:ext cx="10515600" cy="1325563"/>
          </a:xfrm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10612646" y="6448824"/>
            <a:ext cx="12780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400" b="1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#8Investments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10765046" y="6601224"/>
            <a:ext cx="12780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400" b="1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#8Investments</a:t>
            </a:r>
          </a:p>
        </p:txBody>
      </p:sp>
    </p:spTree>
    <p:extLst>
      <p:ext uri="{BB962C8B-B14F-4D97-AF65-F5344CB8AC3E}">
        <p14:creationId xmlns:p14="http://schemas.microsoft.com/office/powerpoint/2010/main" val="14523783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 rot="16200000">
            <a:off x="2650971" y="-2683031"/>
            <a:ext cx="6890059" cy="12192002"/>
          </a:xfrm>
          <a:prstGeom prst="rect">
            <a:avLst/>
          </a:prstGeom>
          <a:solidFill>
            <a:srgbClr val="00A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" name="TextBox 3"/>
          <p:cNvSpPr txBox="1"/>
          <p:nvPr userDrawn="1"/>
        </p:nvSpPr>
        <p:spPr>
          <a:xfrm>
            <a:off x="4026383" y="6432204"/>
            <a:ext cx="7864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400" b="1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@ISPAH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5214258" y="6432204"/>
            <a:ext cx="13705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400" b="1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Info@ISPAH.org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6876821" y="6432204"/>
            <a:ext cx="13546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400" b="1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www.ISPAH.org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4060" y="6397499"/>
            <a:ext cx="788318" cy="39415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7682" y="6484987"/>
            <a:ext cx="470905" cy="23545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1960" y="6401594"/>
            <a:ext cx="807021" cy="40351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8587" y="275693"/>
            <a:ext cx="3420648" cy="1924301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838200" y="2955831"/>
            <a:ext cx="10515600" cy="1325563"/>
          </a:xfrm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5311633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 rot="16200000">
            <a:off x="2650971" y="-2683031"/>
            <a:ext cx="6890059" cy="12192002"/>
          </a:xfrm>
          <a:prstGeom prst="rect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" name="TextBox 3"/>
          <p:cNvSpPr txBox="1"/>
          <p:nvPr userDrawn="1"/>
        </p:nvSpPr>
        <p:spPr>
          <a:xfrm>
            <a:off x="4026383" y="6432204"/>
            <a:ext cx="7864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400" b="1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@ISPAH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5214258" y="6432204"/>
            <a:ext cx="13705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400" b="1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Info@ISPAH.org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6876821" y="6432204"/>
            <a:ext cx="13546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400" b="1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www.ISPAH.org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4060" y="6397499"/>
            <a:ext cx="788318" cy="39415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7682" y="6484987"/>
            <a:ext cx="470905" cy="23545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1960" y="6401594"/>
            <a:ext cx="807021" cy="40351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8587" y="275693"/>
            <a:ext cx="3420648" cy="1924301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838200" y="2955831"/>
            <a:ext cx="10515600" cy="1325563"/>
          </a:xfrm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10612646" y="6448824"/>
            <a:ext cx="12780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400" b="1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#8Investments</a:t>
            </a:r>
          </a:p>
        </p:txBody>
      </p:sp>
    </p:spTree>
    <p:extLst>
      <p:ext uri="{BB962C8B-B14F-4D97-AF65-F5344CB8AC3E}">
        <p14:creationId xmlns:p14="http://schemas.microsoft.com/office/powerpoint/2010/main" val="3107704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 rot="16200000">
            <a:off x="5813615" y="479610"/>
            <a:ext cx="564774" cy="12192002"/>
          </a:xfrm>
          <a:prstGeom prst="rect">
            <a:avLst/>
          </a:prstGeom>
          <a:solidFill>
            <a:srgbClr val="0073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" name="Rectangle 2"/>
          <p:cNvSpPr/>
          <p:nvPr userDrawn="1"/>
        </p:nvSpPr>
        <p:spPr>
          <a:xfrm rot="16200000">
            <a:off x="4896630" y="-4928690"/>
            <a:ext cx="2398741" cy="12192002"/>
          </a:xfrm>
          <a:prstGeom prst="rect">
            <a:avLst/>
          </a:prstGeom>
          <a:solidFill>
            <a:srgbClr val="0073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" name="TextBox 3"/>
          <p:cNvSpPr txBox="1"/>
          <p:nvPr userDrawn="1"/>
        </p:nvSpPr>
        <p:spPr>
          <a:xfrm>
            <a:off x="4026383" y="6432204"/>
            <a:ext cx="7864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400" b="1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@ISPAH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5214258" y="6432204"/>
            <a:ext cx="13705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400" b="1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Info@ISPAH.org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6876821" y="6432204"/>
            <a:ext cx="13546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400" b="1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www.ISPAH.org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4060" y="6397499"/>
            <a:ext cx="788318" cy="39415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7682" y="6484987"/>
            <a:ext cx="470905" cy="23545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1960" y="6401594"/>
            <a:ext cx="807021" cy="40351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8587" y="275693"/>
            <a:ext cx="3420648" cy="1924301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838200" y="2955831"/>
            <a:ext cx="10515600" cy="1325563"/>
          </a:xfrm>
        </p:spPr>
        <p:txBody>
          <a:bodyPr/>
          <a:lstStyle>
            <a:lvl1pPr algn="ctr">
              <a:defRPr b="1">
                <a:solidFill>
                  <a:srgbClr val="00732F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13" name="TextBox 12"/>
          <p:cNvSpPr txBox="1"/>
          <p:nvPr userDrawn="1"/>
        </p:nvSpPr>
        <p:spPr>
          <a:xfrm>
            <a:off x="10612646" y="6448824"/>
            <a:ext cx="12780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400" b="1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#8Investments</a:t>
            </a:r>
          </a:p>
        </p:txBody>
      </p:sp>
    </p:spTree>
    <p:extLst>
      <p:ext uri="{BB962C8B-B14F-4D97-AF65-F5344CB8AC3E}">
        <p14:creationId xmlns:p14="http://schemas.microsoft.com/office/powerpoint/2010/main" val="34927762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F9EB04-A5A0-40CA-8F4D-829C58807FA3}" type="datetimeFigureOut">
              <a:rPr lang="en-AU" smtClean="0"/>
              <a:pPr/>
              <a:t>28/03/2022</a:t>
            </a:fld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9077FB-F1E3-4EF6-BCE2-06FB3F1F6327}" type="slidenum">
              <a:rPr lang="en-AU" smtClean="0"/>
              <a:pPr/>
              <a:t>‹N›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721846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3" r:id="rId2"/>
    <p:sldLayoutId id="2147483650" r:id="rId3"/>
    <p:sldLayoutId id="2147483649" r:id="rId4"/>
    <p:sldLayoutId id="2147483658" r:id="rId5"/>
    <p:sldLayoutId id="2147483655" r:id="rId6"/>
    <p:sldLayoutId id="2147483656" r:id="rId7"/>
    <p:sldLayoutId id="2147483657" r:id="rId8"/>
    <p:sldLayoutId id="2147483660" r:id="rId9"/>
    <p:sldLayoutId id="2147483659" r:id="rId10"/>
    <p:sldLayoutId id="214748366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spah.org/resources/key-resources/8-investments/" TargetMode="External"/><Relationship Id="rId7" Type="http://schemas.openxmlformats.org/officeDocument/2006/relationships/hyperlink" Target="https://twitter.com/search?q=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info@ispah.org" TargetMode="External"/><Relationship Id="rId5" Type="http://schemas.openxmlformats.org/officeDocument/2006/relationships/hyperlink" Target="https://www.ispah.org/resources/" TargetMode="External"/><Relationship Id="rId4" Type="http://schemas.openxmlformats.org/officeDocument/2006/relationships/hyperlink" Target="http://www.dors.it/page.php?idarticolo=3778" TargetMode="Externa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s://podcasts.apple.com/us/podcast/ispah/id1507914089?uo=4" TargetMode="External"/><Relationship Id="rId13" Type="http://schemas.openxmlformats.org/officeDocument/2006/relationships/hyperlink" Target="https://www.youtube.com/channel/UCFAV8yz5Uj7WN51t2vuZQnA" TargetMode="External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21.png"/><Relationship Id="rId12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WQmtOzglL1Q" TargetMode="External"/><Relationship Id="rId6" Type="http://schemas.openxmlformats.org/officeDocument/2006/relationships/hyperlink" Target="https://soundcloud.com/ispah" TargetMode="External"/><Relationship Id="rId11" Type="http://schemas.openxmlformats.org/officeDocument/2006/relationships/hyperlink" Target="https://podcasts.google.com/feed/aHR0cHM6Ly9hbmNob3IuZm0vcy8xYmM1ZDRjYy9wb2RjYXN0L3Jzcw==" TargetMode="External"/><Relationship Id="rId5" Type="http://schemas.openxmlformats.org/officeDocument/2006/relationships/image" Target="../media/image20.png"/><Relationship Id="rId10" Type="http://schemas.openxmlformats.org/officeDocument/2006/relationships/hyperlink" Target="https://open.spotify.com/show/3prxExUMAbkV1hFiQjiDP3" TargetMode="External"/><Relationship Id="rId4" Type="http://schemas.openxmlformats.org/officeDocument/2006/relationships/image" Target="../media/image19.jpeg"/><Relationship Id="rId9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5.png"/><Relationship Id="rId4" Type="http://schemas.openxmlformats.org/officeDocument/2006/relationships/hyperlink" Target="http://www.dors.it/page.php?idarticolo=3778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1"/>
            <a:ext cx="12192000" cy="896470"/>
          </a:xfrm>
          <a:prstGeom prst="rect">
            <a:avLst/>
          </a:prstGeom>
          <a:solidFill>
            <a:srgbClr val="0073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200" b="1" dirty="0">
                <a:solidFill>
                  <a:schemeClr val="bg1"/>
                </a:solidFill>
              </a:rPr>
              <a:t>Otto </a:t>
            </a:r>
            <a:r>
              <a:rPr lang="en-AU" sz="3200" b="1" dirty="0" err="1">
                <a:solidFill>
                  <a:schemeClr val="bg1"/>
                </a:solidFill>
              </a:rPr>
              <a:t>Investimenti</a:t>
            </a:r>
            <a:r>
              <a:rPr lang="en-AU" sz="3200" b="1" dirty="0">
                <a:solidFill>
                  <a:schemeClr val="bg1"/>
                </a:solidFill>
              </a:rPr>
              <a:t> che funzionano per promuovere l’attività fisica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9060" y="1578227"/>
            <a:ext cx="6042887" cy="3399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3520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4284" y="496752"/>
            <a:ext cx="10515600" cy="1325563"/>
          </a:xfrm>
          <a:noFill/>
        </p:spPr>
        <p:txBody>
          <a:bodyPr>
            <a:normAutofit/>
          </a:bodyPr>
          <a:lstStyle/>
          <a:p>
            <a:r>
              <a:rPr lang="en-AU" sz="3500" dirty="0">
                <a:solidFill>
                  <a:srgbClr val="00732F"/>
                </a:solidFill>
              </a:rPr>
              <a:t>3. </a:t>
            </a:r>
            <a:r>
              <a:rPr lang="it-IT" sz="3500" dirty="0">
                <a:solidFill>
                  <a:srgbClr val="00732F"/>
                </a:solidFill>
              </a:rPr>
              <a:t>Pianificazione urbanistica attiva</a:t>
            </a:r>
            <a:endParaRPr lang="en-AU" sz="3500" dirty="0">
              <a:solidFill>
                <a:srgbClr val="00732F"/>
              </a:solidFill>
            </a:endParaRPr>
          </a:p>
        </p:txBody>
      </p:sp>
      <p:pic>
        <p:nvPicPr>
          <p:cNvPr id="16" name="Content Placeholder 1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9534" y="1233852"/>
            <a:ext cx="3341432" cy="4726212"/>
          </a:xfrm>
        </p:spPr>
      </p:pic>
      <p:sp>
        <p:nvSpPr>
          <p:cNvPr id="17" name="TextBox 16"/>
          <p:cNvSpPr txBox="1"/>
          <p:nvPr/>
        </p:nvSpPr>
        <p:spPr>
          <a:xfrm>
            <a:off x="731838" y="1653830"/>
            <a:ext cx="7971184" cy="3578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it-IT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Progettare un tessuto urbano compatto e con un ‘uso misto’ degli spazi.</a:t>
            </a:r>
          </a:p>
          <a:p>
            <a:pPr>
              <a:lnSpc>
                <a:spcPct val="150000"/>
              </a:lnSpc>
            </a:pPr>
            <a:r>
              <a:rPr lang="it-IT" sz="2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 caratteristiche dell’ambiente costruito</a:t>
            </a:r>
            <a:r>
              <a:rPr lang="it-IT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(parchi e spazi verdi, infrastrutture pedonali, ciclabili e di trasporto pubblico, …) </a:t>
            </a:r>
            <a:r>
              <a:rPr lang="it-IT" sz="2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contribuiscono ad aumentare la pratica dell’attività fisica </a:t>
            </a:r>
            <a:r>
              <a:rPr lang="it-IT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 le modalità di spostamento attivo, garantendo allo stesso tempo maggiori benefici di salute e ambientali</a:t>
            </a:r>
          </a:p>
        </p:txBody>
      </p:sp>
    </p:spTree>
    <p:extLst>
      <p:ext uri="{BB962C8B-B14F-4D97-AF65-F5344CB8AC3E}">
        <p14:creationId xmlns:p14="http://schemas.microsoft.com/office/powerpoint/2010/main" val="11503868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8100" y="492206"/>
            <a:ext cx="10515600" cy="1325563"/>
          </a:xfrm>
          <a:noFill/>
        </p:spPr>
        <p:txBody>
          <a:bodyPr>
            <a:normAutofit/>
          </a:bodyPr>
          <a:lstStyle/>
          <a:p>
            <a:r>
              <a:rPr lang="en-AU" sz="3500" dirty="0">
                <a:solidFill>
                  <a:srgbClr val="00732F"/>
                </a:solidFill>
              </a:rPr>
              <a:t>4. Sistema sanitario</a:t>
            </a:r>
          </a:p>
        </p:txBody>
      </p:sp>
      <p:pic>
        <p:nvPicPr>
          <p:cNvPr id="16" name="Content Placeholder 1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8670" y="810340"/>
            <a:ext cx="3501750" cy="4952970"/>
          </a:xfrm>
        </p:spPr>
      </p:pic>
      <p:sp>
        <p:nvSpPr>
          <p:cNvPr id="10" name="Rettangolo 9"/>
          <p:cNvSpPr/>
          <p:nvPr/>
        </p:nvSpPr>
        <p:spPr>
          <a:xfrm>
            <a:off x="731837" y="1631991"/>
            <a:ext cx="7450697" cy="2562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it-IT" sz="2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Promuovere l’attività fisica, nei servizi sanitari</a:t>
            </a:r>
            <a:r>
              <a:rPr lang="it-IT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concentrandosi sulla </a:t>
            </a:r>
            <a:r>
              <a:rPr lang="it-IT" sz="2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prevenzione primaria e secondaria</a:t>
            </a:r>
            <a:r>
              <a:rPr lang="it-IT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per la forte evidenza dei benefici dell'attività fisica sia per la prevenzione che per la gestione delle malattie</a:t>
            </a:r>
          </a:p>
        </p:txBody>
      </p:sp>
    </p:spTree>
    <p:extLst>
      <p:ext uri="{BB962C8B-B14F-4D97-AF65-F5344CB8AC3E}">
        <p14:creationId xmlns:p14="http://schemas.microsoft.com/office/powerpoint/2010/main" val="9110383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916" y="490029"/>
            <a:ext cx="10515600" cy="1325563"/>
          </a:xfrm>
          <a:noFill/>
        </p:spPr>
        <p:txBody>
          <a:bodyPr>
            <a:normAutofit/>
          </a:bodyPr>
          <a:lstStyle/>
          <a:p>
            <a:r>
              <a:rPr lang="en-AU" sz="3500" dirty="0">
                <a:solidFill>
                  <a:srgbClr val="00732F"/>
                </a:solidFill>
              </a:rPr>
              <a:t>5. </a:t>
            </a:r>
            <a:r>
              <a:rPr lang="it-IT" sz="3500" dirty="0">
                <a:solidFill>
                  <a:srgbClr val="00732F"/>
                </a:solidFill>
              </a:rPr>
              <a:t>Comunicazione e mass media</a:t>
            </a:r>
            <a:endParaRPr lang="en-AU" sz="3500" dirty="0">
              <a:solidFill>
                <a:srgbClr val="00732F"/>
              </a:solidFill>
            </a:endParaRPr>
          </a:p>
        </p:txBody>
      </p:sp>
      <p:pic>
        <p:nvPicPr>
          <p:cNvPr id="16" name="Content Placeholder 1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7572" y="903355"/>
            <a:ext cx="3501750" cy="4952970"/>
          </a:xfrm>
        </p:spPr>
      </p:pic>
      <p:sp>
        <p:nvSpPr>
          <p:cNvPr id="10" name="Rettangolo 9"/>
          <p:cNvSpPr/>
          <p:nvPr/>
        </p:nvSpPr>
        <p:spPr>
          <a:xfrm>
            <a:off x="731916" y="1639952"/>
            <a:ext cx="8282609" cy="3578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it-IT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Aumentare la conoscenza e accrescere la consapevolezza per motivare la popolazione ad essere più attiva.</a:t>
            </a:r>
          </a:p>
          <a:p>
            <a:pPr>
              <a:lnSpc>
                <a:spcPct val="150000"/>
              </a:lnSpc>
            </a:pPr>
            <a:r>
              <a:rPr lang="it-IT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 </a:t>
            </a:r>
            <a:r>
              <a:rPr lang="it-IT" sz="2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diversi strumenti e mezzi di comunicazione disponibili </a:t>
            </a:r>
            <a:r>
              <a:rPr lang="it-IT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sono un canale efficace per </a:t>
            </a:r>
            <a:r>
              <a:rPr lang="it-IT" sz="2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trasmettere messaggi coerenti e chiari sull'attività fisica a molte fasce di popolazione</a:t>
            </a:r>
            <a:r>
              <a:rPr lang="it-IT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Un’adeguata comunicazione associata a misure e programmi di promozione dell’attività fisica ne migliora i risultati</a:t>
            </a:r>
          </a:p>
        </p:txBody>
      </p:sp>
    </p:spTree>
    <p:extLst>
      <p:ext uri="{BB962C8B-B14F-4D97-AF65-F5344CB8AC3E}">
        <p14:creationId xmlns:p14="http://schemas.microsoft.com/office/powerpoint/2010/main" val="25806779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838" y="489736"/>
            <a:ext cx="10515600" cy="1325563"/>
          </a:xfrm>
          <a:noFill/>
        </p:spPr>
        <p:txBody>
          <a:bodyPr>
            <a:normAutofit/>
          </a:bodyPr>
          <a:lstStyle/>
          <a:p>
            <a:r>
              <a:rPr lang="en-AU" sz="3500" dirty="0">
                <a:solidFill>
                  <a:srgbClr val="00732F"/>
                </a:solidFill>
              </a:rPr>
              <a:t>6. </a:t>
            </a:r>
            <a:r>
              <a:rPr lang="it-IT" sz="3500" dirty="0">
                <a:solidFill>
                  <a:srgbClr val="00732F"/>
                </a:solidFill>
              </a:rPr>
              <a:t>Sport e tempo libero per tutti</a:t>
            </a:r>
            <a:endParaRPr lang="en-AU" sz="3500" dirty="0">
              <a:solidFill>
                <a:srgbClr val="00732F"/>
              </a:solidFill>
            </a:endParaRPr>
          </a:p>
        </p:txBody>
      </p:sp>
      <p:pic>
        <p:nvPicPr>
          <p:cNvPr id="16" name="Content Placeholder 1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4130" y="1750794"/>
            <a:ext cx="3057802" cy="4325038"/>
          </a:xfrm>
        </p:spPr>
      </p:pic>
      <p:sp>
        <p:nvSpPr>
          <p:cNvPr id="10" name="Rettangolo 9"/>
          <p:cNvSpPr/>
          <p:nvPr/>
        </p:nvSpPr>
        <p:spPr>
          <a:xfrm>
            <a:off x="731838" y="1637016"/>
            <a:ext cx="8906612" cy="4085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it-IT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Favorire la pratica sportiva e le attività ricreative nel tempo libero offrendo </a:t>
            </a:r>
            <a:r>
              <a:rPr lang="it-IT" sz="2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opportunità ai soggetti che ne hanno maggiormente bisogno</a:t>
            </a:r>
            <a:r>
              <a:rPr lang="it-IT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o con livelli di partecipazione più bassi, e promuovendo, allo stesso tempo, esperienze positive per chi già pratica attività sportive e/o ricreative e per chi vuole riprendere queste attività.</a:t>
            </a:r>
          </a:p>
          <a:p>
            <a:pPr>
              <a:lnSpc>
                <a:spcPct val="150000"/>
              </a:lnSpc>
            </a:pPr>
            <a:r>
              <a:rPr lang="it-IT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</a:t>
            </a:r>
            <a:r>
              <a:rPr lang="it-IT" sz="2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politiche e </a:t>
            </a:r>
            <a:r>
              <a:rPr lang="it-IT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 </a:t>
            </a:r>
            <a:r>
              <a:rPr lang="it-IT" sz="2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programmi per lo sport e il tempo libero </a:t>
            </a:r>
            <a:r>
              <a:rPr lang="it-IT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devono essere</a:t>
            </a:r>
            <a:r>
              <a:rPr lang="it-IT" sz="2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integrati in politiche e programmi intersettoriali più ampi</a:t>
            </a:r>
            <a:endParaRPr lang="it-IT" sz="2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99459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838" y="496462"/>
            <a:ext cx="10515600" cy="1325563"/>
          </a:xfrm>
          <a:noFill/>
        </p:spPr>
        <p:txBody>
          <a:bodyPr>
            <a:normAutofit/>
          </a:bodyPr>
          <a:lstStyle/>
          <a:p>
            <a:r>
              <a:rPr lang="en-AU" sz="3500" dirty="0">
                <a:solidFill>
                  <a:srgbClr val="00732F"/>
                </a:solidFill>
              </a:rPr>
              <a:t>7. Luoghi di lavoro</a:t>
            </a:r>
          </a:p>
        </p:txBody>
      </p:sp>
      <p:pic>
        <p:nvPicPr>
          <p:cNvPr id="16" name="Content Placeholder 1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7084" y="1186428"/>
            <a:ext cx="3501750" cy="4952970"/>
          </a:xfrm>
        </p:spPr>
      </p:pic>
      <p:sp>
        <p:nvSpPr>
          <p:cNvPr id="10" name="Rettangolo 9"/>
          <p:cNvSpPr/>
          <p:nvPr/>
        </p:nvSpPr>
        <p:spPr>
          <a:xfrm>
            <a:off x="731838" y="1637346"/>
            <a:ext cx="8244074" cy="40859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it-IT" sz="2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Ampliare l’offerta e le opportunità di programmi di promozione dell’attività fisica negli ambienti di lavoro </a:t>
            </a:r>
            <a:r>
              <a:rPr lang="it-IT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per permettere a tutte le persone, sulla base delle loro abilità, di essere fisicamente attive. </a:t>
            </a:r>
          </a:p>
          <a:p>
            <a:pPr>
              <a:lnSpc>
                <a:spcPct val="150000"/>
              </a:lnSpc>
            </a:pPr>
            <a:r>
              <a:rPr lang="it-IT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Gli interventi di promozione dell’attività fisica, e in generale della salute, sul luogo di lavoro comportano, per i lavoratori, numerosi benefici in termini di benessere psicofisico e sociale incidendo, anche, sulla crescita e la performance delle aziende</a:t>
            </a:r>
          </a:p>
        </p:txBody>
      </p:sp>
    </p:spTree>
    <p:extLst>
      <p:ext uri="{BB962C8B-B14F-4D97-AF65-F5344CB8AC3E}">
        <p14:creationId xmlns:p14="http://schemas.microsoft.com/office/powerpoint/2010/main" val="41480963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838" y="499307"/>
            <a:ext cx="10515600" cy="1325563"/>
          </a:xfrm>
          <a:noFill/>
        </p:spPr>
        <p:txBody>
          <a:bodyPr>
            <a:normAutofit/>
          </a:bodyPr>
          <a:lstStyle/>
          <a:p>
            <a:r>
              <a:rPr lang="en-AU" sz="3500" dirty="0">
                <a:solidFill>
                  <a:srgbClr val="00732F"/>
                </a:solidFill>
              </a:rPr>
              <a:t>8. Programmi di comunità </a:t>
            </a:r>
          </a:p>
        </p:txBody>
      </p:sp>
      <p:pic>
        <p:nvPicPr>
          <p:cNvPr id="16" name="Content Placeholder 1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4770" y="1398999"/>
            <a:ext cx="3501750" cy="4952970"/>
          </a:xfrm>
        </p:spPr>
      </p:pic>
      <p:sp>
        <p:nvSpPr>
          <p:cNvPr id="10" name="Rettangolo 9"/>
          <p:cNvSpPr/>
          <p:nvPr/>
        </p:nvSpPr>
        <p:spPr>
          <a:xfrm>
            <a:off x="731838" y="1642369"/>
            <a:ext cx="7935083" cy="40859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it-IT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Offrire, attraverso programmi di comunità, </a:t>
            </a:r>
            <a:r>
              <a:rPr lang="it-IT" sz="2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più di un approccio </a:t>
            </a:r>
            <a:r>
              <a:rPr lang="it-IT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per contrastare l’inattività fisica.</a:t>
            </a:r>
          </a:p>
          <a:p>
            <a:pPr>
              <a:lnSpc>
                <a:spcPct val="150000"/>
              </a:lnSpc>
            </a:pPr>
            <a:r>
              <a:rPr lang="it-IT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 caratteristiche efficaci dei programmi comunitari includono un insieme di programmi basati sull’utilizzo dei </a:t>
            </a:r>
            <a:r>
              <a:rPr lang="it-IT" sz="2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mass media </a:t>
            </a:r>
            <a:r>
              <a:rPr lang="it-IT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 di </a:t>
            </a:r>
            <a:r>
              <a:rPr lang="it-IT" sz="2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interventi mirati </a:t>
            </a:r>
            <a:r>
              <a:rPr lang="it-IT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contesti specifici (ad esempio servizi sanitari o scuole). </a:t>
            </a:r>
            <a:r>
              <a:rPr lang="it-IT" sz="2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Combinazioni di politiche, contesti e programmi </a:t>
            </a:r>
            <a:r>
              <a:rPr lang="it-IT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sono più efficaci nell’aumentare i livelli di attività fisica della popolazione</a:t>
            </a:r>
          </a:p>
        </p:txBody>
      </p:sp>
    </p:spTree>
    <p:extLst>
      <p:ext uri="{BB962C8B-B14F-4D97-AF65-F5344CB8AC3E}">
        <p14:creationId xmlns:p14="http://schemas.microsoft.com/office/powerpoint/2010/main" val="36629001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>
                <a:solidFill>
                  <a:srgbClr val="00732F"/>
                </a:solidFill>
              </a:rPr>
              <a:t>Come utilizzare questo documento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1488798" y="1874830"/>
            <a:ext cx="9662363" cy="3684588"/>
          </a:xfrm>
        </p:spPr>
        <p:txBody>
          <a:bodyPr>
            <a:noAutofit/>
          </a:bodyPr>
          <a:lstStyle/>
          <a:p>
            <a:pPr marL="0" indent="0">
              <a:spcAft>
                <a:spcPts val="3000"/>
              </a:spcAft>
              <a:buNone/>
            </a:pPr>
            <a:r>
              <a:rPr lang="en-AU" sz="2400" b="1" dirty="0" err="1">
                <a:solidFill>
                  <a:srgbClr val="00ACEC"/>
                </a:solidFill>
              </a:rPr>
              <a:t>Condividilo</a:t>
            </a:r>
            <a:r>
              <a:rPr lang="en-AU" sz="2400" b="1" dirty="0">
                <a:solidFill>
                  <a:srgbClr val="00ACEC"/>
                </a:solidFill>
              </a:rPr>
              <a:t> con i tuoi colleghi</a:t>
            </a:r>
          </a:p>
          <a:p>
            <a:pPr marL="0" indent="0">
              <a:spcAft>
                <a:spcPts val="3000"/>
              </a:spcAft>
              <a:buNone/>
            </a:pPr>
            <a:r>
              <a:rPr lang="en-AU" sz="2400" b="1" dirty="0">
                <a:solidFill>
                  <a:srgbClr val="00ACEC"/>
                </a:solidFill>
              </a:rPr>
              <a:t>Diffondilo attraverso la tua organizzazione</a:t>
            </a:r>
          </a:p>
          <a:p>
            <a:pPr marL="0" indent="0">
              <a:spcAft>
                <a:spcPts val="3000"/>
              </a:spcAft>
              <a:buNone/>
            </a:pPr>
            <a:r>
              <a:rPr lang="en-AU" sz="2400" b="1" dirty="0">
                <a:solidFill>
                  <a:srgbClr val="00ACEC"/>
                </a:solidFill>
              </a:rPr>
              <a:t>Invialo al tuo responsabile e ad altri decisori</a:t>
            </a:r>
          </a:p>
          <a:p>
            <a:pPr marL="0" indent="0">
              <a:spcAft>
                <a:spcPts val="3000"/>
              </a:spcAft>
              <a:buNone/>
            </a:pPr>
            <a:r>
              <a:rPr lang="en-AU" sz="2400" b="1" dirty="0">
                <a:solidFill>
                  <a:srgbClr val="00ACEC"/>
                </a:solidFill>
              </a:rPr>
              <a:t>Utilizzalo nel tuo rapporto con i media</a:t>
            </a:r>
          </a:p>
          <a:p>
            <a:pPr marL="0" indent="0">
              <a:spcAft>
                <a:spcPts val="3000"/>
              </a:spcAft>
              <a:buNone/>
            </a:pPr>
            <a:r>
              <a:rPr lang="it-IT" sz="2400" b="1" dirty="0">
                <a:solidFill>
                  <a:srgbClr val="00ACEC"/>
                </a:solidFill>
              </a:rPr>
              <a:t>Condividilo</a:t>
            </a:r>
            <a:r>
              <a:rPr lang="it-IT" sz="2400" dirty="0"/>
              <a:t> </a:t>
            </a:r>
            <a:r>
              <a:rPr lang="it-IT" sz="2400" b="1" dirty="0">
                <a:solidFill>
                  <a:srgbClr val="00ACEC"/>
                </a:solidFill>
              </a:rPr>
              <a:t>sui social media #8Investments</a:t>
            </a:r>
            <a:endParaRPr lang="en-AU" sz="2400" b="1" dirty="0">
              <a:solidFill>
                <a:srgbClr val="00ACEC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731839" y="1755410"/>
            <a:ext cx="610330" cy="610330"/>
          </a:xfrm>
          <a:prstGeom prst="ellipse">
            <a:avLst/>
          </a:prstGeom>
          <a:solidFill>
            <a:srgbClr val="0073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000" dirty="0">
                <a:solidFill>
                  <a:srgbClr val="FEFEFE"/>
                </a:solidFill>
                <a:sym typeface="Wingdings" panose="05000000000000000000" pitchFamily="2" charset="2"/>
              </a:rPr>
              <a:t></a:t>
            </a:r>
            <a:endParaRPr lang="en-AU" sz="3000" dirty="0">
              <a:solidFill>
                <a:srgbClr val="FEFEFE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731836" y="2575761"/>
            <a:ext cx="610330" cy="610330"/>
          </a:xfrm>
          <a:prstGeom prst="ellipse">
            <a:avLst/>
          </a:prstGeom>
          <a:solidFill>
            <a:srgbClr val="0073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000" dirty="0">
                <a:solidFill>
                  <a:srgbClr val="FEFEFE"/>
                </a:solidFill>
                <a:sym typeface="Wingdings" panose="05000000000000000000" pitchFamily="2" charset="2"/>
              </a:rPr>
              <a:t></a:t>
            </a:r>
            <a:endParaRPr lang="en-AU" sz="3000" dirty="0">
              <a:solidFill>
                <a:srgbClr val="FEFEF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731838" y="3422356"/>
            <a:ext cx="610331" cy="610331"/>
          </a:xfrm>
          <a:prstGeom prst="ellipse">
            <a:avLst/>
          </a:prstGeom>
          <a:solidFill>
            <a:srgbClr val="0073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000" dirty="0">
                <a:solidFill>
                  <a:srgbClr val="FEFEFE"/>
                </a:solidFill>
                <a:sym typeface="Wingdings" panose="05000000000000000000" pitchFamily="2" charset="2"/>
              </a:rPr>
              <a:t></a:t>
            </a:r>
            <a:endParaRPr lang="en-AU" sz="3000" dirty="0">
              <a:solidFill>
                <a:srgbClr val="FEFEFE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731837" y="4242709"/>
            <a:ext cx="610331" cy="610331"/>
          </a:xfrm>
          <a:prstGeom prst="ellipse">
            <a:avLst/>
          </a:prstGeom>
          <a:solidFill>
            <a:srgbClr val="0073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000" dirty="0">
                <a:solidFill>
                  <a:srgbClr val="FEFEFE"/>
                </a:solidFill>
                <a:sym typeface="Wingdings" panose="05000000000000000000" pitchFamily="2" charset="2"/>
              </a:rPr>
              <a:t></a:t>
            </a:r>
            <a:endParaRPr lang="en-AU" sz="3000" dirty="0">
              <a:solidFill>
                <a:srgbClr val="FEFEFE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731836" y="5089305"/>
            <a:ext cx="610331" cy="610331"/>
          </a:xfrm>
          <a:prstGeom prst="ellipse">
            <a:avLst/>
          </a:prstGeom>
          <a:solidFill>
            <a:srgbClr val="0073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000" dirty="0">
                <a:solidFill>
                  <a:srgbClr val="FEFEFE"/>
                </a:solidFill>
                <a:sym typeface="Wingdings" panose="05000000000000000000" pitchFamily="2" charset="2"/>
              </a:rPr>
              <a:t></a:t>
            </a:r>
            <a:endParaRPr lang="en-AU" sz="3000" dirty="0">
              <a:solidFill>
                <a:srgbClr val="FEFEF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94587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731838" y="2060575"/>
            <a:ext cx="3798911" cy="3644128"/>
          </a:xfrm>
        </p:spPr>
        <p:txBody>
          <a:bodyPr>
            <a:noAutofit/>
          </a:bodyPr>
          <a:lstStyle/>
          <a:p>
            <a:pPr marL="742950" indent="-742950">
              <a:lnSpc>
                <a:spcPct val="100000"/>
              </a:lnSpc>
              <a:spcAft>
                <a:spcPts val="4200"/>
              </a:spcAft>
              <a:buFont typeface="+mj-lt"/>
              <a:buAutoNum type="arabicPeriod"/>
            </a:pPr>
            <a:r>
              <a:rPr lang="en-AU" sz="3500" b="1" dirty="0">
                <a:solidFill>
                  <a:srgbClr val="00ACEC"/>
                </a:solidFill>
              </a:rPr>
              <a:t>Condividi</a:t>
            </a:r>
          </a:p>
          <a:p>
            <a:pPr marL="742950" indent="-742950">
              <a:lnSpc>
                <a:spcPct val="100000"/>
              </a:lnSpc>
              <a:spcAft>
                <a:spcPts val="4200"/>
              </a:spcAft>
              <a:buFont typeface="+mj-lt"/>
              <a:buAutoNum type="arabicPeriod"/>
            </a:pPr>
            <a:r>
              <a:rPr lang="en-AU" sz="3500" b="1" dirty="0">
                <a:solidFill>
                  <a:srgbClr val="00ACEC"/>
                </a:solidFill>
              </a:rPr>
              <a:t>Aderisci</a:t>
            </a:r>
          </a:p>
          <a:p>
            <a:pPr marL="742950" indent="-742950">
              <a:lnSpc>
                <a:spcPct val="100000"/>
              </a:lnSpc>
              <a:spcAft>
                <a:spcPts val="4200"/>
              </a:spcAft>
              <a:buFont typeface="+mj-lt"/>
              <a:buAutoNum type="arabicPeriod"/>
            </a:pPr>
            <a:r>
              <a:rPr lang="en-AU" sz="3500" b="1" dirty="0">
                <a:solidFill>
                  <a:srgbClr val="00ACEC"/>
                </a:solidFill>
              </a:rPr>
              <a:t>Dai un feedback </a:t>
            </a:r>
          </a:p>
        </p:txBody>
      </p:sp>
      <p:sp>
        <p:nvSpPr>
          <p:cNvPr id="4" name="Right Arrow 3"/>
          <p:cNvSpPr/>
          <p:nvPr/>
        </p:nvSpPr>
        <p:spPr>
          <a:xfrm>
            <a:off x="4257518" y="3413407"/>
            <a:ext cx="735013" cy="670368"/>
          </a:xfrm>
          <a:prstGeom prst="rightArrow">
            <a:avLst/>
          </a:prstGeom>
          <a:solidFill>
            <a:srgbClr val="0073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3" name="Right Arrow 12"/>
          <p:cNvSpPr/>
          <p:nvPr/>
        </p:nvSpPr>
        <p:spPr>
          <a:xfrm>
            <a:off x="4257518" y="2101074"/>
            <a:ext cx="735013" cy="715943"/>
          </a:xfrm>
          <a:prstGeom prst="rightArrow">
            <a:avLst/>
          </a:prstGeom>
          <a:solidFill>
            <a:srgbClr val="0073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600" dirty="0"/>
          </a:p>
        </p:txBody>
      </p:sp>
      <p:sp>
        <p:nvSpPr>
          <p:cNvPr id="15" name="Content Placeholder 8"/>
          <p:cNvSpPr txBox="1">
            <a:spLocks/>
          </p:cNvSpPr>
          <p:nvPr/>
        </p:nvSpPr>
        <p:spPr>
          <a:xfrm>
            <a:off x="5283774" y="3306457"/>
            <a:ext cx="6176388" cy="8842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spcAft>
                <a:spcPts val="3400"/>
              </a:spcAft>
              <a:buNone/>
            </a:pPr>
            <a:r>
              <a:rPr lang="en-AU" sz="2000" dirty="0"/>
              <a:t>Individualmente e come </a:t>
            </a:r>
            <a:r>
              <a:rPr lang="en-AU" sz="2000" dirty="0" err="1"/>
              <a:t>organizzazione</a:t>
            </a:r>
            <a:r>
              <a:rPr lang="en-AU" sz="2000" dirty="0"/>
              <a:t/>
            </a:r>
            <a:br>
              <a:rPr lang="en-AU" sz="2000" dirty="0"/>
            </a:br>
            <a:r>
              <a:rPr lang="en-AU" sz="2000" dirty="0"/>
              <a:t>(</a:t>
            </a:r>
            <a:r>
              <a:rPr lang="it-IT" sz="2000" b="1" dirty="0">
                <a:hlinkClick r:id="rId3"/>
              </a:rPr>
              <a:t>8 Investments - ISPAH</a:t>
            </a:r>
            <a:r>
              <a:rPr lang="en-AU" sz="2000" dirty="0"/>
              <a:t>)</a:t>
            </a:r>
          </a:p>
        </p:txBody>
      </p:sp>
      <p:sp>
        <p:nvSpPr>
          <p:cNvPr id="16" name="Content Placeholder 8"/>
          <p:cNvSpPr txBox="1">
            <a:spLocks/>
          </p:cNvSpPr>
          <p:nvPr/>
        </p:nvSpPr>
        <p:spPr>
          <a:xfrm>
            <a:off x="5283775" y="1780460"/>
            <a:ext cx="6176388" cy="139876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spcAft>
                <a:spcPts val="3400"/>
              </a:spcAft>
              <a:buNone/>
            </a:pPr>
            <a:r>
              <a:rPr lang="en-AU" sz="2000" dirty="0"/>
              <a:t>Il documento completo, l’infografica, la </a:t>
            </a:r>
            <a:r>
              <a:rPr lang="en-AU" sz="2000" dirty="0" err="1"/>
              <a:t>cartolina</a:t>
            </a:r>
            <a:r>
              <a:rPr lang="en-AU" sz="2000" dirty="0"/>
              <a:t> e i post nelle versioni in lingua </a:t>
            </a:r>
            <a:r>
              <a:rPr lang="en-AU" sz="2000" dirty="0" err="1"/>
              <a:t>italiana</a:t>
            </a:r>
            <a:r>
              <a:rPr lang="en-AU" sz="2000" dirty="0"/>
              <a:t> (</a:t>
            </a:r>
            <a:r>
              <a:rPr lang="en-AU" sz="2000" dirty="0" err="1"/>
              <a:t>su</a:t>
            </a:r>
            <a:r>
              <a:rPr lang="en-AU" sz="2000" dirty="0"/>
              <a:t> </a:t>
            </a:r>
            <a:r>
              <a:rPr lang="it-IT" sz="2000" b="1" dirty="0">
                <a:hlinkClick r:id="rId4"/>
              </a:rPr>
              <a:t>Dors.it </a:t>
            </a:r>
            <a:r>
              <a:rPr lang="it-IT" sz="2000" dirty="0"/>
              <a:t> e su </a:t>
            </a:r>
            <a:r>
              <a:rPr lang="en-AU" sz="2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inserire</a:t>
            </a:r>
            <a:r>
              <a:rPr lang="en-AU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link </a:t>
            </a:r>
            <a:r>
              <a:rPr lang="en-AU" sz="2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aziendale</a:t>
            </a:r>
            <a:r>
              <a:rPr lang="en-AU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)</a:t>
            </a:r>
            <a:endParaRPr lang="en-AU" sz="2000" dirty="0">
              <a:solidFill>
                <a:schemeClr val="tx1">
                  <a:lumMod val="50000"/>
                  <a:lumOff val="50000"/>
                </a:schemeClr>
              </a:solidFill>
              <a:hlinkClick r:id="rId5"/>
            </a:endParaRPr>
          </a:p>
        </p:txBody>
      </p:sp>
      <p:sp>
        <p:nvSpPr>
          <p:cNvPr id="17" name="Content Placeholder 8"/>
          <p:cNvSpPr txBox="1">
            <a:spLocks/>
          </p:cNvSpPr>
          <p:nvPr/>
        </p:nvSpPr>
        <p:spPr>
          <a:xfrm>
            <a:off x="5283774" y="4462039"/>
            <a:ext cx="6176387" cy="139876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spcAft>
                <a:spcPts val="3400"/>
              </a:spcAft>
              <a:buNone/>
            </a:pPr>
            <a:r>
              <a:rPr lang="en-AU" sz="2000" dirty="0"/>
              <a:t>Su</a:t>
            </a:r>
            <a:r>
              <a:rPr lang="en-AU" sz="2000" b="1" dirty="0"/>
              <a:t> </a:t>
            </a:r>
            <a:r>
              <a:rPr lang="en-AU" sz="2000" b="1" dirty="0">
                <a:hlinkClick r:id="rId6"/>
              </a:rPr>
              <a:t>info@ispah.org</a:t>
            </a:r>
            <a:r>
              <a:rPr lang="en-AU" sz="2000" dirty="0"/>
              <a:t>,</a:t>
            </a:r>
            <a:r>
              <a:rPr lang="en-AU" sz="2000" b="1" dirty="0"/>
              <a:t> </a:t>
            </a:r>
            <a:r>
              <a:rPr lang="en-AU" sz="2000" dirty="0"/>
              <a:t>sui social media</a:t>
            </a:r>
            <a:r>
              <a:rPr lang="en-AU" sz="2000" b="1" dirty="0"/>
              <a:t> </a:t>
            </a:r>
            <a:r>
              <a:rPr lang="en-AU" sz="2000" b="1" dirty="0">
                <a:hlinkClick r:id="rId7"/>
              </a:rPr>
              <a:t>#8Investments</a:t>
            </a:r>
            <a:r>
              <a:rPr lang="en-AU" sz="2000" dirty="0"/>
              <a:t>,</a:t>
            </a:r>
            <a:r>
              <a:rPr lang="en-AU" sz="2000" b="1" dirty="0"/>
              <a:t> </a:t>
            </a:r>
            <a:r>
              <a:rPr lang="en-AU" sz="2000" b="1" u="sng" dirty="0">
                <a:solidFill>
                  <a:srgbClr val="0070C0"/>
                </a:solidFill>
              </a:rPr>
              <a:t>#8Investimenti</a:t>
            </a:r>
            <a:r>
              <a:rPr lang="en-AU" sz="2000" b="1" dirty="0">
                <a:solidFill>
                  <a:srgbClr val="0070C0"/>
                </a:solidFill>
              </a:rPr>
              <a:t> </a:t>
            </a:r>
            <a:r>
              <a:rPr lang="en-AU" sz="2000" dirty="0"/>
              <a:t>e su </a:t>
            </a:r>
            <a:r>
              <a:rPr lang="en-AU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</a:t>
            </a:r>
            <a:r>
              <a:rPr lang="en-AU" sz="2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inserire</a:t>
            </a:r>
            <a:r>
              <a:rPr lang="en-AU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e-mail </a:t>
            </a:r>
            <a:r>
              <a:rPr lang="en-AU" sz="2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aziendale</a:t>
            </a:r>
            <a:r>
              <a:rPr lang="en-AU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)</a:t>
            </a:r>
            <a:endParaRPr lang="en-AU" sz="2000" b="1" dirty="0">
              <a:solidFill>
                <a:srgbClr val="E4002B"/>
              </a:solidFill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731838" y="442082"/>
            <a:ext cx="10515600" cy="1325563"/>
          </a:xfrm>
        </p:spPr>
        <p:txBody>
          <a:bodyPr/>
          <a:lstStyle/>
          <a:p>
            <a:r>
              <a:rPr lang="en-AU" dirty="0">
                <a:solidFill>
                  <a:srgbClr val="00732F"/>
                </a:solidFill>
              </a:rPr>
              <a:t>Come </a:t>
            </a:r>
            <a:r>
              <a:rPr lang="en-AU" dirty="0" err="1">
                <a:solidFill>
                  <a:srgbClr val="00732F"/>
                </a:solidFill>
              </a:rPr>
              <a:t>puoi</a:t>
            </a:r>
            <a:r>
              <a:rPr lang="en-AU" dirty="0">
                <a:solidFill>
                  <a:srgbClr val="00732F"/>
                </a:solidFill>
              </a:rPr>
              <a:t> </a:t>
            </a:r>
            <a:r>
              <a:rPr lang="en-AU" dirty="0" err="1">
                <a:solidFill>
                  <a:srgbClr val="00732F"/>
                </a:solidFill>
              </a:rPr>
              <a:t>sostenerci</a:t>
            </a:r>
            <a:r>
              <a:rPr lang="en-AU" dirty="0">
                <a:solidFill>
                  <a:srgbClr val="00732F"/>
                </a:solidFill>
              </a:rPr>
              <a:t>?</a:t>
            </a:r>
          </a:p>
        </p:txBody>
      </p:sp>
      <p:sp>
        <p:nvSpPr>
          <p:cNvPr id="18" name="Right Arrow 3"/>
          <p:cNvSpPr/>
          <p:nvPr/>
        </p:nvSpPr>
        <p:spPr>
          <a:xfrm>
            <a:off x="4257519" y="4680165"/>
            <a:ext cx="735013" cy="670368"/>
          </a:xfrm>
          <a:prstGeom prst="rightArrow">
            <a:avLst/>
          </a:prstGeom>
          <a:solidFill>
            <a:srgbClr val="0073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318386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838" y="1008308"/>
            <a:ext cx="10632047" cy="799023"/>
          </a:xfrm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r>
              <a:rPr lang="en-AU" sz="3500" dirty="0">
                <a:solidFill>
                  <a:srgbClr val="00732F"/>
                </a:solidFill>
              </a:rPr>
              <a:t>Ulteriori risorse in lingua inglese su www.ispah.org/resources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74661"/>
            <a:ext cx="5157787" cy="823912"/>
          </a:xfrm>
        </p:spPr>
        <p:txBody>
          <a:bodyPr/>
          <a:lstStyle/>
          <a:p>
            <a:r>
              <a:rPr lang="en-AU" dirty="0">
                <a:solidFill>
                  <a:srgbClr val="FF0000"/>
                </a:solidFill>
              </a:rPr>
              <a:t>              </a:t>
            </a:r>
            <a:r>
              <a:rPr lang="en-AU" sz="2200" dirty="0"/>
              <a:t>Video</a:t>
            </a:r>
          </a:p>
        </p:txBody>
      </p:sp>
      <p:pic>
        <p:nvPicPr>
          <p:cNvPr id="7" name="WQmtOzglL1Q"/>
          <p:cNvPicPr>
            <a:picLocks noGrp="1" noRot="1" noChangeAspect="1"/>
          </p:cNvPicPr>
          <p:nvPr>
            <p:ph sz="half" idx="2"/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731838" y="2604040"/>
            <a:ext cx="3769566" cy="2120381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44668" y="1678047"/>
            <a:ext cx="2028918" cy="823912"/>
          </a:xfrm>
        </p:spPr>
        <p:txBody>
          <a:bodyPr>
            <a:normAutofit/>
          </a:bodyPr>
          <a:lstStyle/>
          <a:p>
            <a:pPr algn="ctr"/>
            <a:r>
              <a:rPr lang="en-AU" dirty="0"/>
              <a:t> </a:t>
            </a:r>
            <a:r>
              <a:rPr lang="en-AU" sz="2200" dirty="0" err="1"/>
              <a:t>Infografiche</a:t>
            </a:r>
            <a:endParaRPr lang="en-AU" sz="22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4668" y="2659734"/>
            <a:ext cx="2028918" cy="2869757"/>
          </a:xfrm>
          <a:prstGeom prst="rect">
            <a:avLst/>
          </a:prstGeom>
        </p:spPr>
      </p:pic>
      <p:sp>
        <p:nvSpPr>
          <p:cNvPr id="10" name="Text Placeholder 4"/>
          <p:cNvSpPr txBox="1">
            <a:spLocks/>
          </p:cNvSpPr>
          <p:nvPr/>
        </p:nvSpPr>
        <p:spPr>
          <a:xfrm>
            <a:off x="7631582" y="2073888"/>
            <a:ext cx="3828581" cy="45351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AU" dirty="0"/>
              <a:t> Audiobook e Podcasts</a:t>
            </a:r>
          </a:p>
        </p:txBody>
      </p:sp>
      <p:pic>
        <p:nvPicPr>
          <p:cNvPr id="11" name="Picture 10">
            <a:hlinkClick r:id="rId6"/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68" t="16500" r="35750" b="61626"/>
          <a:stretch/>
        </p:blipFill>
        <p:spPr>
          <a:xfrm>
            <a:off x="8186643" y="3453767"/>
            <a:ext cx="820271" cy="641208"/>
          </a:xfrm>
          <a:prstGeom prst="rect">
            <a:avLst/>
          </a:prstGeom>
        </p:spPr>
      </p:pic>
      <p:pic>
        <p:nvPicPr>
          <p:cNvPr id="12" name="Picture 11">
            <a:hlinkClick r:id="rId8"/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07" t="-692" r="24282" b="84044"/>
          <a:stretch/>
        </p:blipFill>
        <p:spPr>
          <a:xfrm>
            <a:off x="7816850" y="2753550"/>
            <a:ext cx="1559859" cy="488062"/>
          </a:xfrm>
          <a:prstGeom prst="rect">
            <a:avLst/>
          </a:prstGeom>
        </p:spPr>
      </p:pic>
      <p:pic>
        <p:nvPicPr>
          <p:cNvPr id="13" name="Picture 12">
            <a:hlinkClick r:id="rId10"/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24" t="37714" r="28974" b="41442"/>
          <a:stretch/>
        </p:blipFill>
        <p:spPr>
          <a:xfrm>
            <a:off x="8927307" y="4231762"/>
            <a:ext cx="1237129" cy="611045"/>
          </a:xfrm>
          <a:prstGeom prst="rect">
            <a:avLst/>
          </a:prstGeom>
        </p:spPr>
      </p:pic>
      <p:pic>
        <p:nvPicPr>
          <p:cNvPr id="14" name="Picture 13">
            <a:hlinkClick r:id="rId11"/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29" t="57915" r="23502" b="21290"/>
          <a:stretch/>
        </p:blipFill>
        <p:spPr>
          <a:xfrm>
            <a:off x="9732882" y="2659513"/>
            <a:ext cx="1649506" cy="609600"/>
          </a:xfrm>
          <a:prstGeom prst="rect">
            <a:avLst/>
          </a:prstGeom>
        </p:spPr>
      </p:pic>
      <p:pic>
        <p:nvPicPr>
          <p:cNvPr id="16" name="Picture 15">
            <a:hlinkClick r:id="rId13"/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98" t="78906" r="21057"/>
          <a:stretch/>
        </p:blipFill>
        <p:spPr>
          <a:xfrm>
            <a:off x="9732882" y="3401227"/>
            <a:ext cx="1613647" cy="618380"/>
          </a:xfrm>
          <a:prstGeom prst="rect">
            <a:avLst/>
          </a:prstGeom>
        </p:spPr>
      </p:pic>
      <p:sp>
        <p:nvSpPr>
          <p:cNvPr id="17" name="Title 1"/>
          <p:cNvSpPr txBox="1">
            <a:spLocks/>
          </p:cNvSpPr>
          <p:nvPr/>
        </p:nvSpPr>
        <p:spPr>
          <a:xfrm>
            <a:off x="5632755" y="5572462"/>
            <a:ext cx="1052744" cy="25481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AU" sz="1000" b="0" dirty="0">
                <a:solidFill>
                  <a:srgbClr val="00732F"/>
                </a:solidFill>
              </a:rPr>
              <a:t>ISPAH (2020)</a:t>
            </a: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731838" y="4847358"/>
            <a:ext cx="3769566" cy="37469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AU" sz="1000" b="0" dirty="0">
                <a:solidFill>
                  <a:srgbClr val="00732F"/>
                </a:solidFill>
              </a:rPr>
              <a:t>ISPAH (2020)</a:t>
            </a:r>
          </a:p>
        </p:txBody>
      </p:sp>
      <p:sp>
        <p:nvSpPr>
          <p:cNvPr id="19" name="Rectangle 18"/>
          <p:cNvSpPr/>
          <p:nvPr/>
        </p:nvSpPr>
        <p:spPr>
          <a:xfrm>
            <a:off x="839788" y="1285538"/>
            <a:ext cx="5489294" cy="4051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AU" sz="2000" b="1" dirty="0">
                <a:solidFill>
                  <a:srgbClr val="00732F"/>
                </a:solidFill>
              </a:rPr>
              <a:t> </a:t>
            </a:r>
            <a:endParaRPr lang="en-AU" sz="3600" b="1" dirty="0">
              <a:solidFill>
                <a:srgbClr val="00732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02487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>
            <a:extLst>
              <a:ext uri="{FF2B5EF4-FFF2-40B4-BE49-F238E27FC236}">
                <a16:creationId xmlns:a16="http://schemas.microsoft.com/office/drawing/2014/main" id="{0BE28363-0C0B-BC48-B884-809D670467C6}"/>
              </a:ext>
            </a:extLst>
          </p:cNvPr>
          <p:cNvSpPr/>
          <p:nvPr/>
        </p:nvSpPr>
        <p:spPr>
          <a:xfrm>
            <a:off x="0" y="0"/>
            <a:ext cx="12192000" cy="5782033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" name="Object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31893" y="0"/>
            <a:ext cx="9328214" cy="5247119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1810012" y="5967973"/>
            <a:ext cx="7972816" cy="5441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algn="l">
              <a:lnSpc>
                <a:spcPct val="150000"/>
              </a:lnSpc>
            </a:pPr>
            <a:r>
              <a:rPr lang="it-IT" sz="105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Traduzione italiana a cura di </a:t>
            </a:r>
            <a:r>
              <a:rPr lang="it-IT" sz="105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Dors</a:t>
            </a:r>
            <a:r>
              <a:rPr lang="it-IT" sz="105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Centro Regionale di Documentazione per la Promozione della Salute Asl TO3 - Regione Piemonte.</a:t>
            </a:r>
            <a:br>
              <a:rPr lang="it-IT" sz="105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it-IT" sz="105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Scopri i materiali per celebrare la </a:t>
            </a:r>
            <a:r>
              <a:rPr lang="it-IT" sz="105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Giornata mondiale dell’attività fisica 2022</a:t>
            </a:r>
            <a:r>
              <a:rPr lang="it-IT" sz="105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su </a:t>
            </a:r>
            <a:r>
              <a:rPr lang="it-IT" sz="105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4"/>
              </a:rPr>
              <a:t>Dors.it</a:t>
            </a:r>
            <a:r>
              <a:rPr lang="it-IT" sz="105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78BCC203-5575-504A-BEB4-3E748D862CB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31838" y="6039979"/>
            <a:ext cx="877757" cy="400111"/>
          </a:xfrm>
          <a:prstGeom prst="rect">
            <a:avLst/>
          </a:prstGeom>
        </p:spPr>
      </p:pic>
      <p:sp>
        <p:nvSpPr>
          <p:cNvPr id="9" name="Segnaposto immagine 8">
            <a:extLst>
              <a:ext uri="{FF2B5EF4-FFF2-40B4-BE49-F238E27FC236}">
                <a16:creationId xmlns:a16="http://schemas.microsoft.com/office/drawing/2014/main" id="{607EA386-C63B-E24A-8E0E-E09403A586A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</p:spTree>
    <p:extLst>
      <p:ext uri="{BB962C8B-B14F-4D97-AF65-F5344CB8AC3E}">
        <p14:creationId xmlns:p14="http://schemas.microsoft.com/office/powerpoint/2010/main" val="34069696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802038" y="1614404"/>
            <a:ext cx="6658125" cy="4169314"/>
          </a:xfrm>
        </p:spPr>
        <p:txBody>
          <a:bodyPr>
            <a:noAutofit/>
          </a:bodyPr>
          <a:lstStyle/>
          <a:p>
            <a:pPr marL="0" indent="0">
              <a:lnSpc>
                <a:spcPct val="110000"/>
              </a:lnSpc>
              <a:spcAft>
                <a:spcPts val="600"/>
              </a:spcAft>
              <a:buNone/>
            </a:pPr>
            <a:r>
              <a:rPr lang="it-IT" sz="3200" b="1" dirty="0">
                <a:solidFill>
                  <a:srgbClr val="00732F"/>
                </a:solidFill>
              </a:rPr>
              <a:t>Favorisce</a:t>
            </a:r>
            <a:r>
              <a:rPr lang="it-IT" sz="3200" dirty="0"/>
              <a:t> e </a:t>
            </a:r>
            <a:r>
              <a:rPr lang="it-IT" sz="3200" b="1" dirty="0">
                <a:solidFill>
                  <a:srgbClr val="00732F"/>
                </a:solidFill>
              </a:rPr>
              <a:t>orienta</a:t>
            </a:r>
            <a:r>
              <a:rPr lang="it-IT" sz="3200" dirty="0"/>
              <a:t>, attraverso strategie e interventi efficaci, </a:t>
            </a:r>
            <a:r>
              <a:rPr lang="it-IT" sz="3200" b="1" dirty="0">
                <a:solidFill>
                  <a:srgbClr val="00732F"/>
                </a:solidFill>
              </a:rPr>
              <a:t>politiche</a:t>
            </a:r>
            <a:r>
              <a:rPr lang="it-IT" sz="3200" dirty="0"/>
              <a:t> e </a:t>
            </a:r>
            <a:r>
              <a:rPr lang="it-IT" sz="3200" b="1" dirty="0">
                <a:solidFill>
                  <a:srgbClr val="00732F"/>
                </a:solidFill>
              </a:rPr>
              <a:t>azioni intersettoriali </a:t>
            </a:r>
            <a:r>
              <a:rPr lang="it-IT" sz="3200" dirty="0"/>
              <a:t>per la promozione dell’attività fisica e di uno stile di vita attivo secondo un </a:t>
            </a:r>
            <a:r>
              <a:rPr lang="it-IT" sz="3200" b="1" dirty="0">
                <a:solidFill>
                  <a:srgbClr val="00732F"/>
                </a:solidFill>
              </a:rPr>
              <a:t>modello</a:t>
            </a:r>
            <a:r>
              <a:rPr lang="it-IT" sz="3200" dirty="0">
                <a:solidFill>
                  <a:srgbClr val="00732F"/>
                </a:solidFill>
              </a:rPr>
              <a:t> </a:t>
            </a:r>
            <a:r>
              <a:rPr lang="it-IT" sz="3200" b="1" dirty="0">
                <a:solidFill>
                  <a:srgbClr val="00732F"/>
                </a:solidFill>
              </a:rPr>
              <a:t>di sviluppo sostenibile e di comunità</a:t>
            </a:r>
            <a:r>
              <a:rPr lang="it-IT" sz="3200" dirty="0"/>
              <a:t>.</a:t>
            </a:r>
            <a:endParaRPr lang="en-AU" sz="3200" dirty="0"/>
          </a:p>
        </p:txBody>
      </p:sp>
      <p:pic>
        <p:nvPicPr>
          <p:cNvPr id="4" name="Picture 6">
            <a:extLst>
              <a:ext uri="{FF2B5EF4-FFF2-40B4-BE49-F238E27FC236}">
                <a16:creationId xmlns:a16="http://schemas.microsoft.com/office/drawing/2014/main" id="{07297114-F37D-6F43-B1C4-BBC601D3B92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31838" y="822815"/>
            <a:ext cx="3698251" cy="52276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139792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5011709" y="3112184"/>
            <a:ext cx="6507099" cy="2249226"/>
          </a:xfrm>
        </p:spPr>
        <p:txBody>
          <a:bodyPr>
            <a:normAutofit fontScale="85000" lnSpcReduction="10000"/>
          </a:bodyPr>
          <a:lstStyle/>
          <a:p>
            <a:pPr marL="0" indent="0">
              <a:lnSpc>
                <a:spcPct val="120000"/>
              </a:lnSpc>
              <a:spcAft>
                <a:spcPts val="600"/>
              </a:spcAft>
              <a:buNone/>
            </a:pPr>
            <a:r>
              <a:rPr lang="en-AU" sz="3200" dirty="0"/>
              <a:t>Per i professionisti, il mondo accademico, la società civile e i decisori, per includere l’attività fisica nelle politiche nazionali, regionali e locali.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006175" y="1496590"/>
            <a:ext cx="6373071" cy="1325563"/>
          </a:xfrm>
        </p:spPr>
        <p:txBody>
          <a:bodyPr/>
          <a:lstStyle/>
          <a:p>
            <a:r>
              <a:rPr lang="en-AU" dirty="0">
                <a:solidFill>
                  <a:srgbClr val="00732F"/>
                </a:solidFill>
              </a:rPr>
              <a:t>Un </a:t>
            </a:r>
            <a:r>
              <a:rPr lang="en-AU" dirty="0" err="1">
                <a:solidFill>
                  <a:srgbClr val="00732F"/>
                </a:solidFill>
              </a:rPr>
              <a:t>invito</a:t>
            </a:r>
            <a:r>
              <a:rPr lang="en-AU" dirty="0">
                <a:solidFill>
                  <a:srgbClr val="00732F"/>
                </a:solidFill>
              </a:rPr>
              <a:t> </a:t>
            </a:r>
            <a:r>
              <a:rPr lang="en-AU" dirty="0" err="1">
                <a:solidFill>
                  <a:srgbClr val="00732F"/>
                </a:solidFill>
              </a:rPr>
              <a:t>all’azione</a:t>
            </a:r>
            <a:r>
              <a:rPr lang="en-AU" dirty="0">
                <a:solidFill>
                  <a:srgbClr val="00732F"/>
                </a:solidFill>
              </a:rPr>
              <a:t/>
            </a:r>
            <a:br>
              <a:rPr lang="en-AU" dirty="0">
                <a:solidFill>
                  <a:srgbClr val="00732F"/>
                </a:solidFill>
              </a:rPr>
            </a:br>
            <a:r>
              <a:rPr lang="en-AU" dirty="0">
                <a:solidFill>
                  <a:srgbClr val="00732F"/>
                </a:solidFill>
              </a:rPr>
              <a:t>per tutti</a:t>
            </a:r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376D64DF-3151-1C4D-A951-BF06CF31375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31838" y="822815"/>
            <a:ext cx="3698251" cy="52276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975916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838" y="933198"/>
            <a:ext cx="6260228" cy="1325563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it-IT" sz="2800" dirty="0">
                <a:solidFill>
                  <a:srgbClr val="00732F"/>
                </a:solidFill>
              </a:rPr>
              <a:t>L'attività fisica produce molti benefici per gli individui</a:t>
            </a:r>
            <a:br>
              <a:rPr lang="it-IT" sz="2800" dirty="0">
                <a:solidFill>
                  <a:srgbClr val="00732F"/>
                </a:solidFill>
              </a:rPr>
            </a:br>
            <a:r>
              <a:rPr lang="it-IT" sz="2800" dirty="0">
                <a:solidFill>
                  <a:srgbClr val="00732F"/>
                </a:solidFill>
              </a:rPr>
              <a:t>e la società, rispetto a:</a:t>
            </a:r>
            <a:endParaRPr lang="en-AU" sz="2800" dirty="0">
              <a:solidFill>
                <a:srgbClr val="00732F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1838" y="2552567"/>
            <a:ext cx="5906069" cy="3418664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20000"/>
              </a:lnSpc>
            </a:pPr>
            <a:r>
              <a:rPr lang="en-AU" sz="2400" b="1" dirty="0"/>
              <a:t>Salute</a:t>
            </a:r>
          </a:p>
          <a:p>
            <a:pPr>
              <a:lnSpc>
                <a:spcPct val="120000"/>
              </a:lnSpc>
            </a:pPr>
            <a:r>
              <a:rPr lang="en-AU" sz="2400" b="1" dirty="0"/>
              <a:t>Economia</a:t>
            </a:r>
          </a:p>
          <a:p>
            <a:pPr>
              <a:lnSpc>
                <a:spcPct val="120000"/>
              </a:lnSpc>
            </a:pPr>
            <a:r>
              <a:rPr lang="en-AU" sz="2400" b="1" dirty="0"/>
              <a:t>Sistema sociale </a:t>
            </a:r>
          </a:p>
          <a:p>
            <a:pPr>
              <a:lnSpc>
                <a:spcPct val="120000"/>
              </a:lnSpc>
            </a:pPr>
            <a:r>
              <a:rPr lang="en-AU" sz="2400" b="1" dirty="0"/>
              <a:t>Ambiente</a:t>
            </a:r>
          </a:p>
          <a:p>
            <a:pPr marL="0" indent="0">
              <a:lnSpc>
                <a:spcPct val="120000"/>
              </a:lnSpc>
              <a:buNone/>
            </a:pPr>
            <a:endParaRPr lang="it-IT" sz="1200" dirty="0"/>
          </a:p>
          <a:p>
            <a:pPr marL="0" indent="0">
              <a:lnSpc>
                <a:spcPct val="120000"/>
              </a:lnSpc>
              <a:buNone/>
            </a:pPr>
            <a:r>
              <a:rPr lang="it-IT" sz="2400" dirty="0"/>
              <a:t>L'attività fisica contribuisce direttamente al raggiungimento di 13 dei 17</a:t>
            </a:r>
            <a:r>
              <a:rPr lang="it-IT" sz="2400" b="1" dirty="0">
                <a:solidFill>
                  <a:srgbClr val="FF9933"/>
                </a:solidFill>
              </a:rPr>
              <a:t> </a:t>
            </a:r>
            <a:r>
              <a:rPr lang="it-IT" sz="2400" dirty="0"/>
              <a:t>Obiettivi per lo Sviluppo Sostenibile dell’Agenda 2030 dell’ONU.</a:t>
            </a:r>
            <a:endParaRPr lang="en-AU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7934" y="933198"/>
            <a:ext cx="4372228" cy="437222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087934" y="5193360"/>
            <a:ext cx="4372229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AU" sz="1000" dirty="0">
                <a:solidFill>
                  <a:srgbClr val="22222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 co-</a:t>
            </a:r>
            <a:r>
              <a:rPr lang="en-AU" sz="1000" dirty="0" err="1">
                <a:solidFill>
                  <a:srgbClr val="22222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benefici</a:t>
            </a:r>
            <a:r>
              <a:rPr lang="en-AU" sz="1000" dirty="0">
                <a:solidFill>
                  <a:srgbClr val="22222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economici, sociali e ambientali dell’azione politica per aumentare l’attività fisica (tratto da, WHO (2018).</a:t>
            </a:r>
          </a:p>
          <a:p>
            <a:pPr algn="ctr"/>
            <a:r>
              <a:rPr lang="en-AU" sz="1000" dirty="0">
                <a:solidFill>
                  <a:srgbClr val="22222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Active: A Technical Package for Increasing Physical Activity)</a:t>
            </a:r>
          </a:p>
        </p:txBody>
      </p:sp>
    </p:spTree>
    <p:extLst>
      <p:ext uri="{BB962C8B-B14F-4D97-AF65-F5344CB8AC3E}">
        <p14:creationId xmlns:p14="http://schemas.microsoft.com/office/powerpoint/2010/main" val="40751333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838" y="968187"/>
            <a:ext cx="7847012" cy="809905"/>
          </a:xfrm>
        </p:spPr>
        <p:txBody>
          <a:bodyPr>
            <a:normAutofit/>
          </a:bodyPr>
          <a:lstStyle/>
          <a:p>
            <a:r>
              <a:rPr lang="en-AU" sz="3500" dirty="0">
                <a:solidFill>
                  <a:srgbClr val="00732F"/>
                </a:solidFill>
              </a:rPr>
              <a:t>Dal GAPPA a Otto Investimenti …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3560" y="1986527"/>
            <a:ext cx="7847012" cy="3910010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</a:pPr>
            <a:r>
              <a:rPr lang="it-IT" sz="3000" dirty="0"/>
              <a:t>Il Piano d’Azione Globale per l’Attività Fisica (2018-2030) (GAPPA) definisce quattro strategie:</a:t>
            </a:r>
            <a:endParaRPr lang="en-AU" sz="1600" b="1" dirty="0"/>
          </a:p>
          <a:p>
            <a:pPr marL="971550" lvl="1" indent="-514350">
              <a:lnSpc>
                <a:spcPct val="120000"/>
              </a:lnSpc>
              <a:buAutoNum type="arabicPeriod"/>
            </a:pPr>
            <a:r>
              <a:rPr lang="en-AU" sz="1900" b="1" dirty="0"/>
              <a:t>Società attive (norme e comportamenti sociali)</a:t>
            </a:r>
          </a:p>
          <a:p>
            <a:pPr marL="971550" lvl="1" indent="-514350">
              <a:lnSpc>
                <a:spcPct val="120000"/>
              </a:lnSpc>
              <a:buAutoNum type="arabicPeriod"/>
            </a:pPr>
            <a:r>
              <a:rPr lang="en-AU" sz="1900" b="1" dirty="0"/>
              <a:t>Ambienti attivi (spazi e luoghi)</a:t>
            </a:r>
          </a:p>
          <a:p>
            <a:pPr marL="971550" lvl="1" indent="-514350">
              <a:lnSpc>
                <a:spcPct val="120000"/>
              </a:lnSpc>
              <a:buAutoNum type="arabicPeriod"/>
            </a:pPr>
            <a:r>
              <a:rPr lang="en-AU" sz="1900" b="1" dirty="0"/>
              <a:t>Persone attive (programmi e opportunità)</a:t>
            </a:r>
          </a:p>
          <a:p>
            <a:pPr marL="971550" lvl="1" indent="-514350">
              <a:lnSpc>
                <a:spcPct val="120000"/>
              </a:lnSpc>
              <a:buAutoNum type="arabicPeriod"/>
            </a:pPr>
            <a:r>
              <a:rPr lang="en-AU" sz="1900" b="1" dirty="0"/>
              <a:t>Sistemi attivi (governance e facilitatori delle politiche) </a:t>
            </a:r>
            <a:endParaRPr lang="en-AU" sz="1600" b="1" dirty="0"/>
          </a:p>
          <a:p>
            <a:pPr>
              <a:lnSpc>
                <a:spcPct val="120000"/>
              </a:lnSpc>
            </a:pPr>
            <a:endParaRPr lang="en-AU" sz="1900" dirty="0"/>
          </a:p>
          <a:p>
            <a:pPr>
              <a:lnSpc>
                <a:spcPct val="120000"/>
              </a:lnSpc>
            </a:pPr>
            <a:r>
              <a:rPr lang="en-AU" sz="3000" dirty="0"/>
              <a:t>8 Investimenti ISPAH può essere utilizzato congiuntamente </a:t>
            </a:r>
            <a:r>
              <a:rPr lang="it-IT" sz="3000" dirty="0"/>
              <a:t>al GAPPA per supportare i professionisti, i pianificatori, gli operatori, i decisori e gli Stati membri nel rispondere all’attuale pandemia di inattività fisica.</a:t>
            </a:r>
            <a:endParaRPr lang="en-AU" sz="3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28694" y="1591145"/>
            <a:ext cx="2529746" cy="35696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259814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838" y="735655"/>
            <a:ext cx="10515600" cy="866950"/>
          </a:xfrm>
        </p:spPr>
        <p:txBody>
          <a:bodyPr>
            <a:normAutofit/>
          </a:bodyPr>
          <a:lstStyle/>
          <a:p>
            <a:r>
              <a:rPr lang="it-IT" sz="3500" dirty="0">
                <a:solidFill>
                  <a:srgbClr val="00732F"/>
                </a:solidFill>
              </a:rPr>
              <a:t>Non esiste un'unica soluzione</a:t>
            </a:r>
            <a:r>
              <a:rPr lang="it-IT" sz="3500" b="0" dirty="0"/>
              <a:t> </a:t>
            </a:r>
            <a:endParaRPr lang="en-AU" sz="3500" dirty="0">
              <a:solidFill>
                <a:srgbClr val="00732F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29176" y="2002491"/>
            <a:ext cx="5157787" cy="3661241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50000"/>
              </a:lnSpc>
            </a:pPr>
            <a:r>
              <a:rPr lang="en-AU" sz="2400" dirty="0"/>
              <a:t>8 investimenti ISPAH ci dice che nessun singolo investimento può spostare da solo “</a:t>
            </a:r>
            <a:r>
              <a:rPr lang="en-AU" sz="2400" dirty="0" err="1"/>
              <a:t>l’ago</a:t>
            </a:r>
            <a:r>
              <a:rPr lang="en-AU" sz="2400" dirty="0"/>
              <a:t> </a:t>
            </a:r>
            <a:r>
              <a:rPr lang="en-AU" sz="2400" dirty="0" err="1"/>
              <a:t>della</a:t>
            </a:r>
            <a:r>
              <a:rPr lang="en-AU" sz="2400" dirty="0"/>
              <a:t> </a:t>
            </a:r>
            <a:r>
              <a:rPr lang="en-AU" sz="2400" dirty="0" err="1"/>
              <a:t>bilancia</a:t>
            </a:r>
            <a:r>
              <a:rPr lang="en-AU" sz="2400" dirty="0"/>
              <a:t>” rispetto all’inattività fisica</a:t>
            </a:r>
          </a:p>
          <a:p>
            <a:pPr>
              <a:lnSpc>
                <a:spcPct val="150000"/>
              </a:lnSpc>
            </a:pPr>
            <a:r>
              <a:rPr lang="it-IT" sz="2400" dirty="0"/>
              <a:t>È necessario mettere in atto, secondo un approccio sistemico, più politiche, strategie e azioni simultanee nei diversi contesti e settori.</a:t>
            </a:r>
          </a:p>
        </p:txBody>
      </p:sp>
      <p:pic>
        <p:nvPicPr>
          <p:cNvPr id="7" name="Object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21186" y="2251262"/>
            <a:ext cx="5338977" cy="30031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Object 1"/>
          <p:cNvPicPr>
            <a:picLocks noChangeAspect="1"/>
          </p:cNvPicPr>
          <p:nvPr/>
        </p:nvPicPr>
        <p:blipFill rotWithShape="1">
          <a:blip r:embed="rId3" cstate="print"/>
          <a:srcRect l="40642" t="46866" r="58020" b="50742"/>
          <a:stretch/>
        </p:blipFill>
        <p:spPr>
          <a:xfrm>
            <a:off x="10115393" y="3889228"/>
            <a:ext cx="326717" cy="32861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Object 1"/>
          <p:cNvPicPr>
            <a:picLocks noChangeAspect="1"/>
          </p:cNvPicPr>
          <p:nvPr/>
        </p:nvPicPr>
        <p:blipFill rotWithShape="1">
          <a:blip r:embed="rId3" cstate="print"/>
          <a:srcRect l="55820" t="51375" r="41469" b="26063"/>
          <a:stretch/>
        </p:blipFill>
        <p:spPr>
          <a:xfrm rot="10800000">
            <a:off x="10046329" y="3809999"/>
            <a:ext cx="138130" cy="677577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Object 1"/>
          <p:cNvPicPr>
            <a:picLocks noChangeAspect="1"/>
          </p:cNvPicPr>
          <p:nvPr/>
        </p:nvPicPr>
        <p:blipFill rotWithShape="1">
          <a:blip r:embed="rId3" cstate="print"/>
          <a:srcRect l="38055" t="46866" r="58020" b="45707"/>
          <a:stretch/>
        </p:blipFill>
        <p:spPr>
          <a:xfrm rot="1056229">
            <a:off x="9992731" y="3762392"/>
            <a:ext cx="189141" cy="20132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795981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731838" y="3254189"/>
            <a:ext cx="10728325" cy="1928192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it-IT" sz="4000" dirty="0"/>
              <a:t>Gli Otto Investimenti ISPAH</a:t>
            </a:r>
            <a:br>
              <a:rPr lang="it-IT" sz="4000" dirty="0"/>
            </a:br>
            <a:r>
              <a:rPr lang="it-IT" sz="4000" dirty="0"/>
              <a:t>che funzionano per promuovere</a:t>
            </a:r>
            <a:br>
              <a:rPr lang="it-IT" sz="4000" dirty="0"/>
            </a:br>
            <a:r>
              <a:rPr lang="it-IT" sz="4000" dirty="0"/>
              <a:t>l'attività fisica in sintesi</a:t>
            </a:r>
            <a:endParaRPr lang="en-AU" sz="4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7786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838" y="735012"/>
            <a:ext cx="10515600" cy="1325563"/>
          </a:xfrm>
          <a:noFill/>
        </p:spPr>
        <p:txBody>
          <a:bodyPr>
            <a:normAutofit/>
          </a:bodyPr>
          <a:lstStyle/>
          <a:p>
            <a:r>
              <a:rPr lang="en-AU" sz="3500" dirty="0">
                <a:solidFill>
                  <a:srgbClr val="00732F"/>
                </a:solidFill>
              </a:rPr>
              <a:t>1. </a:t>
            </a:r>
            <a:r>
              <a:rPr lang="it-IT" sz="3500" dirty="0">
                <a:solidFill>
                  <a:srgbClr val="00732F"/>
                </a:solidFill>
              </a:rPr>
              <a:t>Programmi rivolti</a:t>
            </a:r>
            <a:br>
              <a:rPr lang="it-IT" sz="3500" dirty="0">
                <a:solidFill>
                  <a:srgbClr val="00732F"/>
                </a:solidFill>
              </a:rPr>
            </a:br>
            <a:r>
              <a:rPr lang="it-IT" sz="3500" dirty="0">
                <a:solidFill>
                  <a:srgbClr val="00732F"/>
                </a:solidFill>
              </a:rPr>
              <a:t>all’intera comunità scolastica</a:t>
            </a:r>
            <a:endParaRPr lang="en-AU" sz="3500" dirty="0">
              <a:solidFill>
                <a:srgbClr val="00732F"/>
              </a:solidFill>
            </a:endParaRPr>
          </a:p>
        </p:txBody>
      </p:sp>
      <p:pic>
        <p:nvPicPr>
          <p:cNvPr id="16" name="Content Placeholder 1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7427" y="1533953"/>
            <a:ext cx="3501750" cy="4952972"/>
          </a:xfrm>
        </p:spPr>
      </p:pic>
      <p:sp>
        <p:nvSpPr>
          <p:cNvPr id="10" name="Rettangolo 9"/>
          <p:cNvSpPr/>
          <p:nvPr/>
        </p:nvSpPr>
        <p:spPr>
          <a:xfrm>
            <a:off x="731838" y="2060575"/>
            <a:ext cx="7507357" cy="3070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it-IT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Offrire a bambini e ragazzi diverse opportunità per praticare attività fisica e fare movimento (educazione fisica, classi e pause attive, mobilità scolastica attiva, …).  </a:t>
            </a:r>
          </a:p>
          <a:p>
            <a:pPr>
              <a:lnSpc>
                <a:spcPct val="150000"/>
              </a:lnSpc>
            </a:pPr>
            <a:r>
              <a:rPr lang="it-IT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 </a:t>
            </a:r>
            <a:r>
              <a:rPr lang="it-IT" sz="2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programmi scolastici multicomponente </a:t>
            </a:r>
            <a:r>
              <a:rPr lang="it-IT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sono quelli che risultano più promettenti nell’aumentare l’attività fisica degli studenti</a:t>
            </a:r>
          </a:p>
        </p:txBody>
      </p:sp>
    </p:spTree>
    <p:extLst>
      <p:ext uri="{BB962C8B-B14F-4D97-AF65-F5344CB8AC3E}">
        <p14:creationId xmlns:p14="http://schemas.microsoft.com/office/powerpoint/2010/main" val="6537270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4770" y="483890"/>
            <a:ext cx="10515600" cy="1325563"/>
          </a:xfrm>
          <a:noFill/>
        </p:spPr>
        <p:txBody>
          <a:bodyPr>
            <a:normAutofit/>
          </a:bodyPr>
          <a:lstStyle/>
          <a:p>
            <a:r>
              <a:rPr lang="en-AU" sz="3500" dirty="0">
                <a:solidFill>
                  <a:srgbClr val="00732F"/>
                </a:solidFill>
              </a:rPr>
              <a:t>2. </a:t>
            </a:r>
            <a:r>
              <a:rPr lang="it-IT" sz="3500" dirty="0">
                <a:solidFill>
                  <a:srgbClr val="00732F"/>
                </a:solidFill>
              </a:rPr>
              <a:t>Spostamenti attivi</a:t>
            </a:r>
            <a:endParaRPr lang="en-AU" sz="3500" dirty="0">
              <a:solidFill>
                <a:srgbClr val="00732F"/>
              </a:solidFill>
            </a:endParaRPr>
          </a:p>
        </p:txBody>
      </p:sp>
      <p:pic>
        <p:nvPicPr>
          <p:cNvPr id="16" name="Content Placeholder 1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4253" y="1745459"/>
            <a:ext cx="3348029" cy="4735543"/>
          </a:xfrm>
        </p:spPr>
      </p:pic>
      <p:sp>
        <p:nvSpPr>
          <p:cNvPr id="19" name="TextBox 18"/>
          <p:cNvSpPr txBox="1"/>
          <p:nvPr/>
        </p:nvSpPr>
        <p:spPr>
          <a:xfrm>
            <a:off x="739005" y="1639952"/>
            <a:ext cx="7689377" cy="3578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it-IT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Favorire gli spostamenti a piedi, in bicicletta e con i mezzi pubblici, investendo nelle infrastrutture e creando reti di trasporto sicure e ben collegate.</a:t>
            </a:r>
          </a:p>
          <a:p>
            <a:pPr>
              <a:lnSpc>
                <a:spcPct val="150000"/>
              </a:lnSpc>
            </a:pPr>
            <a:r>
              <a:rPr lang="it-IT" sz="2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Sviluppare il principio della “città dei 15 minuti”</a:t>
            </a:r>
            <a:r>
              <a:rPr lang="it-IT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poter raggiungere, in breve tempo e in modo attivo, dalla propria abitazione, i servizi necessari per soddisfare la maggior parte dei bisogni quotidiani</a:t>
            </a:r>
          </a:p>
        </p:txBody>
      </p:sp>
    </p:spTree>
    <p:extLst>
      <p:ext uri="{BB962C8B-B14F-4D97-AF65-F5344CB8AC3E}">
        <p14:creationId xmlns:p14="http://schemas.microsoft.com/office/powerpoint/2010/main" val="18131587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9324</TotalTime>
  <Words>1028</Words>
  <Application>Microsoft Office PowerPoint</Application>
  <PresentationFormat>Widescreen</PresentationFormat>
  <Paragraphs>93</Paragraphs>
  <Slides>19</Slides>
  <Notes>14</Notes>
  <HiddenSlides>0</HiddenSlides>
  <MMClips>1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19</vt:i4>
      </vt:variant>
    </vt:vector>
  </HeadingPairs>
  <TitlesOfParts>
    <vt:vector size="24" baseType="lpstr">
      <vt:lpstr>Arial</vt:lpstr>
      <vt:lpstr>Calibri</vt:lpstr>
      <vt:lpstr>Tahoma</vt:lpstr>
      <vt:lpstr>Wingdings</vt:lpstr>
      <vt:lpstr>Office Theme</vt:lpstr>
      <vt:lpstr>Presentazione standard di PowerPoint</vt:lpstr>
      <vt:lpstr>Presentazione standard di PowerPoint</vt:lpstr>
      <vt:lpstr>Un invito all’azione per tutti</vt:lpstr>
      <vt:lpstr>L'attività fisica produce molti benefici per gli individui e la società, rispetto a:</vt:lpstr>
      <vt:lpstr>Dal GAPPA a Otto Investimenti …</vt:lpstr>
      <vt:lpstr>Non esiste un'unica soluzione </vt:lpstr>
      <vt:lpstr>Gli Otto Investimenti ISPAH che funzionano per promuovere l'attività fisica in sintesi</vt:lpstr>
      <vt:lpstr>1. Programmi rivolti all’intera comunità scolastica</vt:lpstr>
      <vt:lpstr>2. Spostamenti attivi</vt:lpstr>
      <vt:lpstr>3. Pianificazione urbanistica attiva</vt:lpstr>
      <vt:lpstr>4. Sistema sanitario</vt:lpstr>
      <vt:lpstr>5. Comunicazione e mass media</vt:lpstr>
      <vt:lpstr>6. Sport e tempo libero per tutti</vt:lpstr>
      <vt:lpstr>7. Luoghi di lavoro</vt:lpstr>
      <vt:lpstr>8. Programmi di comunità </vt:lpstr>
      <vt:lpstr>Come utilizzare questo documento</vt:lpstr>
      <vt:lpstr>Come puoi sostenerci?</vt:lpstr>
      <vt:lpstr>Ulteriori risorse in lingua inglese su www.ispah.org/resources</vt:lpstr>
      <vt:lpstr>Presentazione standard di PowerPoint</vt:lpstr>
    </vt:vector>
  </TitlesOfParts>
  <Company>HNELHD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Brand Guidelines</dc:title>
  <dc:creator>Matthew Mclaughlin</dc:creator>
  <cp:lastModifiedBy>alessandra suglia</cp:lastModifiedBy>
  <cp:revision>334</cp:revision>
  <dcterms:created xsi:type="dcterms:W3CDTF">2019-06-24T10:26:30Z</dcterms:created>
  <dcterms:modified xsi:type="dcterms:W3CDTF">2022-03-28T11:23:18Z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</Properties>
</file>